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8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9.jpg" ContentType="image/jpg"/>
  <Override PartName="/ppt/media/image37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9.jpg" ContentType="image/jpg"/>
  <Override PartName="/ppt/media/image40.jpg" ContentType="image/jpg"/>
  <Override PartName="/ppt/media/image41.jpg" ContentType="image/jpg"/>
  <Override PartName="/ppt/media/image44.jpg" ContentType="image/jpg"/>
  <Override PartName="/ppt/media/image45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6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7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71.jpg" ContentType="image/jp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1"/>
  </p:notesMasterIdLst>
  <p:sldIdLst>
    <p:sldId id="256" r:id="rId3"/>
    <p:sldId id="257" r:id="rId4"/>
    <p:sldId id="334" r:id="rId5"/>
    <p:sldId id="259" r:id="rId6"/>
    <p:sldId id="260" r:id="rId7"/>
    <p:sldId id="261" r:id="rId8"/>
    <p:sldId id="263" r:id="rId9"/>
    <p:sldId id="264" r:id="rId10"/>
    <p:sldId id="298" r:id="rId11"/>
    <p:sldId id="304" r:id="rId12"/>
    <p:sldId id="305" r:id="rId13"/>
    <p:sldId id="306" r:id="rId14"/>
    <p:sldId id="307" r:id="rId15"/>
    <p:sldId id="381" r:id="rId16"/>
    <p:sldId id="308" r:id="rId17"/>
    <p:sldId id="309" r:id="rId18"/>
    <p:sldId id="279" r:id="rId19"/>
    <p:sldId id="266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73" r:id="rId29"/>
    <p:sldId id="293" r:id="rId30"/>
    <p:sldId id="280" r:id="rId31"/>
    <p:sldId id="319" r:id="rId32"/>
    <p:sldId id="320" r:id="rId33"/>
    <p:sldId id="372" r:id="rId34"/>
    <p:sldId id="371" r:id="rId35"/>
    <p:sldId id="379" r:id="rId36"/>
    <p:sldId id="370" r:id="rId37"/>
    <p:sldId id="322" r:id="rId38"/>
    <p:sldId id="294" r:id="rId39"/>
    <p:sldId id="362" r:id="rId40"/>
    <p:sldId id="323" r:id="rId41"/>
    <p:sldId id="324" r:id="rId42"/>
    <p:sldId id="325" r:id="rId43"/>
    <p:sldId id="326" r:id="rId44"/>
    <p:sldId id="299" r:id="rId45"/>
    <p:sldId id="327" r:id="rId46"/>
    <p:sldId id="365" r:id="rId47"/>
    <p:sldId id="356" r:id="rId48"/>
    <p:sldId id="380" r:id="rId49"/>
    <p:sldId id="328" r:id="rId50"/>
    <p:sldId id="329" r:id="rId51"/>
    <p:sldId id="358" r:id="rId52"/>
    <p:sldId id="366" r:id="rId53"/>
    <p:sldId id="330" r:id="rId54"/>
    <p:sldId id="333" r:id="rId55"/>
    <p:sldId id="300" r:id="rId56"/>
    <p:sldId id="332" r:id="rId57"/>
    <p:sldId id="301" r:id="rId58"/>
    <p:sldId id="302" r:id="rId59"/>
    <p:sldId id="337" r:id="rId60"/>
  </p:sldIdLst>
  <p:sldSz cx="9144000" cy="5143500" type="screen16x9"/>
  <p:notesSz cx="6858000" cy="9144000"/>
  <p:embeddedFontLst>
    <p:embeddedFont>
      <p:font typeface="Adelle Sans Devanagari" panose="02000503000000020004" pitchFamily="2" charset="-78"/>
      <p:regular r:id="rId62"/>
      <p:bold r:id="rId63"/>
    </p:embeddedFont>
    <p:embeddedFont>
      <p:font typeface="Cambria" panose="02040503050406030204" pitchFamily="18" charset="0"/>
      <p:regular r:id="rId64"/>
      <p:bold r:id="rId65"/>
      <p:italic r:id="rId66"/>
      <p:boldItalic r:id="rId67"/>
    </p:embeddedFont>
    <p:embeddedFont>
      <p:font typeface="Helvetica Neue" panose="02000503000000020004" pitchFamily="2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Trebuchet MS" panose="020B070302020209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4719"/>
  </p:normalViewPr>
  <p:slideViewPr>
    <p:cSldViewPr snapToGrid="0">
      <p:cViewPr varScale="1">
        <p:scale>
          <a:sx n="196" d="100"/>
          <a:sy n="196" d="100"/>
        </p:scale>
        <p:origin x="216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46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53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79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24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540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55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08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679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06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30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251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96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04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23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110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scientists-your-variable-names-are-awful-heres-how-to-fix-them-89053d2855be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scientists-your-variable-names-are-awful-heres-how-to-fix-them-89053d2855be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is.readthedocs.io/en/latest/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nyk.io/" TargetMode="External"/><Relationship Id="rId3" Type="http://schemas.openxmlformats.org/officeDocument/2006/relationships/hyperlink" Target="https://pypi.org/project/bandit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ypi.org/project/safety/" TargetMode="Externa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btseytlin/celery_dao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svg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jp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ivendata/cookiecutter-data-science" TargetMode="External"/><Relationship Id="rId2" Type="http://schemas.openxmlformats.org/officeDocument/2006/relationships/hyperlink" Target="https://drivendata.github.io/cookiecutter-data-scienc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kedro.org/en/stable/index.htm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Production Code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проекта на примере задачи классификации/регрессии,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Virtual environments, dependency management, </a:t>
            </a: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pypi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gemfur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810E0-C88C-6BB1-D6B8-453FD15A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95086"/>
          </a:xfrm>
        </p:spPr>
        <p:txBody>
          <a:bodyPr/>
          <a:lstStyle/>
          <a:p>
            <a:r>
              <a:rPr lang="ru-RU" sz="3200" dirty="0"/>
              <a:t>Прелести </a:t>
            </a:r>
            <a:r>
              <a:rPr lang="en-US" sz="3200" dirty="0"/>
              <a:t>Python</a:t>
            </a:r>
            <a:endParaRPr lang="ru-RU" sz="3200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B1FADF2-0CAB-3295-41A7-FC1354456DBD}"/>
              </a:ext>
            </a:extLst>
          </p:cNvPr>
          <p:cNvGrpSpPr/>
          <p:nvPr/>
        </p:nvGrpSpPr>
        <p:grpSpPr>
          <a:xfrm>
            <a:off x="1815016" y="1868214"/>
            <a:ext cx="6828434" cy="2944562"/>
            <a:chOff x="1884666" y="2156920"/>
            <a:chExt cx="9587865" cy="413448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03BA07-FC02-BAC0-7751-448BF38D45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4232" y="2156920"/>
              <a:ext cx="2658019" cy="2658019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9CB7AA3-6571-E134-79A8-68EC428E9D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3264" y="4367071"/>
              <a:ext cx="1388122" cy="36044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E7D8633-5FA2-3F68-100E-A3A2703FF04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1211" y="4225741"/>
              <a:ext cx="2017245" cy="1081247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C13A50B-D46B-0F3C-B189-8FE70E7FD1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3463" y="4867440"/>
              <a:ext cx="1161312" cy="3219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1B0B90F-5424-1014-4FA0-F92E76EB05E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960" y="5477114"/>
              <a:ext cx="1698771" cy="676423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2379304-2FB5-748C-CC33-36B257C7ABB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864" y="5459288"/>
              <a:ext cx="1388122" cy="712073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0BCA600-B8F6-4218-FD5B-C87E5A64CBE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4666" y="3766042"/>
              <a:ext cx="2178095" cy="2524794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CB951445-A1D5-02BD-07EF-9F4B957FD058}"/>
              </a:ext>
            </a:extLst>
          </p:cNvPr>
          <p:cNvSpPr txBox="1"/>
          <p:nvPr/>
        </p:nvSpPr>
        <p:spPr>
          <a:xfrm>
            <a:off x="500550" y="1558999"/>
            <a:ext cx="515927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10" dirty="0">
                <a:latin typeface="Roboto"/>
                <a:cs typeface="Roboto"/>
              </a:rPr>
              <a:t>Динамическая</a:t>
            </a:r>
            <a:r>
              <a:rPr sz="1600" spc="-4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типизация</a:t>
            </a:r>
            <a:endParaRPr sz="1600" dirty="0">
              <a:latin typeface="Roboto"/>
              <a:cs typeface="Roboto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b="1" spc="-10" dirty="0">
                <a:latin typeface="Roboto"/>
                <a:cs typeface="Roboto"/>
              </a:rPr>
              <a:t>Огромна</a:t>
            </a:r>
            <a:r>
              <a:rPr sz="1600" b="1" spc="-5" dirty="0">
                <a:latin typeface="Roboto"/>
                <a:cs typeface="Roboto"/>
              </a:rPr>
              <a:t>я</a:t>
            </a:r>
            <a:r>
              <a:rPr sz="1600" b="1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э</a:t>
            </a:r>
            <a:r>
              <a:rPr sz="1600" spc="-30" dirty="0">
                <a:latin typeface="Roboto"/>
                <a:cs typeface="Roboto"/>
              </a:rPr>
              <a:t>к</a:t>
            </a:r>
            <a:r>
              <a:rPr sz="1600" spc="-15" dirty="0">
                <a:latin typeface="Roboto"/>
                <a:cs typeface="Roboto"/>
              </a:rPr>
              <a:t>осис</a:t>
            </a:r>
            <a:r>
              <a:rPr sz="1600" spc="-85" dirty="0">
                <a:latin typeface="Roboto"/>
                <a:cs typeface="Roboto"/>
              </a:rPr>
              <a:t>т</a:t>
            </a:r>
            <a:r>
              <a:rPr sz="1600" spc="-10" dirty="0">
                <a:latin typeface="Roboto"/>
                <a:cs typeface="Roboto"/>
              </a:rPr>
              <a:t>ем</a:t>
            </a:r>
            <a:r>
              <a:rPr sz="1600" spc="-5" dirty="0">
                <a:latin typeface="Roboto"/>
                <a:cs typeface="Roboto"/>
              </a:rPr>
              <a:t>а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315" dirty="0">
                <a:latin typeface="Roboto"/>
                <a:cs typeface="Roboto"/>
              </a:rPr>
              <a:t>-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г</a:t>
            </a:r>
            <a:r>
              <a:rPr sz="1600" spc="-20" dirty="0">
                <a:latin typeface="Roboto"/>
                <a:cs typeface="Roboto"/>
              </a:rPr>
              <a:t>о</a:t>
            </a:r>
            <a:r>
              <a:rPr sz="1600" spc="-100" dirty="0">
                <a:latin typeface="Roboto"/>
                <a:cs typeface="Roboto"/>
              </a:rPr>
              <a:t>т</a:t>
            </a:r>
            <a:r>
              <a:rPr sz="1600" spc="-10" dirty="0">
                <a:latin typeface="Roboto"/>
                <a:cs typeface="Roboto"/>
              </a:rPr>
              <a:t>овы</a:t>
            </a:r>
            <a:r>
              <a:rPr sz="1600" spc="-5" dirty="0">
                <a:latin typeface="Roboto"/>
                <a:cs typeface="Roboto"/>
              </a:rPr>
              <a:t>е </a:t>
            </a:r>
            <a:r>
              <a:rPr sz="1600" spc="-10" dirty="0">
                <a:latin typeface="Roboto"/>
                <a:cs typeface="Roboto"/>
              </a:rPr>
              <a:t>па</a:t>
            </a:r>
            <a:r>
              <a:rPr sz="1600" spc="-20" dirty="0">
                <a:latin typeface="Roboto"/>
                <a:cs typeface="Roboto"/>
              </a:rPr>
              <a:t>к</a:t>
            </a:r>
            <a:r>
              <a:rPr sz="1600" spc="-5" dirty="0">
                <a:latin typeface="Roboto"/>
                <a:cs typeface="Roboto"/>
              </a:rPr>
              <a:t>е</a:t>
            </a:r>
            <a:r>
              <a:rPr sz="1600" spc="-45" dirty="0">
                <a:latin typeface="Roboto"/>
                <a:cs typeface="Roboto"/>
              </a:rPr>
              <a:t>ты</a:t>
            </a:r>
            <a:endParaRPr sz="1600" dirty="0">
              <a:latin typeface="Roboto"/>
              <a:cs typeface="Roboto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30" dirty="0">
                <a:latin typeface="Roboto"/>
                <a:cs typeface="Roboto"/>
              </a:rPr>
              <a:t>Удобство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связи</a:t>
            </a:r>
            <a:r>
              <a:rPr sz="1600" spc="-5" dirty="0">
                <a:latin typeface="Roboto"/>
                <a:cs typeface="Roboto"/>
              </a:rPr>
              <a:t> делегирования </a:t>
            </a:r>
            <a:r>
              <a:rPr sz="1600" dirty="0">
                <a:latin typeface="Roboto"/>
                <a:cs typeface="Roboto"/>
              </a:rPr>
              <a:t>вычислений</a:t>
            </a: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15" dirty="0">
                <a:latin typeface="Roboto"/>
                <a:cs typeface="Roboto"/>
              </a:rPr>
              <a:t>Популярность,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в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частности</a:t>
            </a:r>
            <a:r>
              <a:rPr sz="1600" spc="-5" dirty="0">
                <a:latin typeface="Roboto"/>
                <a:cs typeface="Roboto"/>
              </a:rPr>
              <a:t> </a:t>
            </a:r>
            <a:r>
              <a:rPr sz="1600" spc="5" dirty="0">
                <a:latin typeface="Roboto"/>
                <a:cs typeface="Roboto"/>
              </a:rPr>
              <a:t>в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ML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21245B8-914E-3827-8FA9-C36BED3D4C8D}"/>
              </a:ext>
            </a:extLst>
          </p:cNvPr>
          <p:cNvSpPr txBox="1">
            <a:spLocks/>
          </p:cNvSpPr>
          <p:nvPr/>
        </p:nvSpPr>
        <p:spPr>
          <a:xfrm>
            <a:off x="11716810" y="5663358"/>
            <a:ext cx="107245" cy="43281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5"/>
              </a:spcBef>
            </a:pPr>
            <a:r>
              <a:rPr lang="ru-RU" spc="-5"/>
              <a:t>1</a:t>
            </a:r>
          </a:p>
          <a:p>
            <a:pPr marL="38100">
              <a:spcBef>
                <a:spcPts val="30"/>
              </a:spcBef>
            </a:pPr>
            <a:r>
              <a:rPr lang="ru-RU" spc="-5"/>
              <a:t>1</a:t>
            </a:r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22584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58ACE-6892-74F4-F525-EBE19C2C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15559"/>
          </a:xfrm>
        </p:spPr>
        <p:txBody>
          <a:bodyPr/>
          <a:lstStyle/>
          <a:p>
            <a:r>
              <a:rPr lang="ru-RU" sz="3200" dirty="0"/>
              <a:t>Плюсы и минусы </a:t>
            </a:r>
            <a:r>
              <a:rPr lang="en-US" sz="3200" dirty="0" err="1"/>
              <a:t>Jupyter</a:t>
            </a:r>
            <a:r>
              <a:rPr lang="en-US" sz="3200" dirty="0"/>
              <a:t> Notebook</a:t>
            </a:r>
            <a:endParaRPr lang="ru-RU" sz="32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56AAA2-A765-5330-1693-0E7365354F27}"/>
              </a:ext>
            </a:extLst>
          </p:cNvPr>
          <p:cNvSpPr txBox="1"/>
          <p:nvPr/>
        </p:nvSpPr>
        <p:spPr>
          <a:xfrm>
            <a:off x="621078" y="1327820"/>
            <a:ext cx="4567442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Roboto"/>
                <a:cs typeface="Roboto"/>
              </a:rPr>
              <a:t>Плюсы: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20" dirty="0">
                <a:latin typeface="Roboto"/>
                <a:cs typeface="Roboto"/>
              </a:rPr>
              <a:t>Интерактивность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35" dirty="0">
                <a:latin typeface="Roboto"/>
                <a:cs typeface="Roboto"/>
              </a:rPr>
              <a:t>Удобная </a:t>
            </a:r>
            <a:r>
              <a:rPr sz="1600" spc="-20" dirty="0">
                <a:latin typeface="Roboto"/>
                <a:cs typeface="Roboto"/>
              </a:rPr>
              <a:t>визуализация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25" dirty="0">
                <a:latin typeface="Roboto"/>
                <a:cs typeface="Roboto"/>
              </a:rPr>
              <a:t>Сохраняются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промежуточные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-45" dirty="0">
                <a:latin typeface="Roboto"/>
                <a:cs typeface="Roboto"/>
              </a:rPr>
              <a:t>результаты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25" dirty="0">
                <a:latin typeface="Roboto"/>
                <a:cs typeface="Roboto"/>
              </a:rPr>
              <a:t>Разворачивается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на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удаленном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сервере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375219-AEC5-90D1-683C-2D189DE3B000}"/>
              </a:ext>
            </a:extLst>
          </p:cNvPr>
          <p:cNvSpPr txBox="1"/>
          <p:nvPr/>
        </p:nvSpPr>
        <p:spPr>
          <a:xfrm>
            <a:off x="666785" y="2879529"/>
            <a:ext cx="4476029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Roboto"/>
                <a:cs typeface="Roboto"/>
              </a:rPr>
              <a:t>Минусы: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20" dirty="0">
                <a:latin typeface="Roboto"/>
                <a:cs typeface="Roboto"/>
              </a:rPr>
              <a:t>Глобальный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скоуп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переменных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10" dirty="0">
                <a:latin typeface="Roboto"/>
                <a:cs typeface="Roboto"/>
              </a:rPr>
              <a:t>Порождают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копипасту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dirty="0">
                <a:latin typeface="Roboto"/>
                <a:cs typeface="Roboto"/>
              </a:rPr>
              <a:t>Очень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слабая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IDE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0" dirty="0">
                <a:latin typeface="Roboto"/>
                <a:cs typeface="Roboto"/>
              </a:rPr>
              <a:t>Не</a:t>
            </a:r>
            <a:r>
              <a:rPr sz="1600" spc="-25" dirty="0">
                <a:latin typeface="Roboto"/>
                <a:cs typeface="Roboto"/>
              </a:rPr>
              <a:t> дружит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с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GIT</a:t>
            </a:r>
            <a:endParaRPr sz="1600" dirty="0">
              <a:latin typeface="Roboto"/>
              <a:cs typeface="Roboto"/>
            </a:endParaRPr>
          </a:p>
          <a:p>
            <a:pPr marL="469900" indent="-38227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Roboto"/>
                <a:cs typeface="Roboto"/>
              </a:rPr>
              <a:t>Никаких</a:t>
            </a:r>
            <a:r>
              <a:rPr sz="1600" spc="-45" dirty="0">
                <a:latin typeface="Roboto"/>
                <a:cs typeface="Roboto"/>
              </a:rPr>
              <a:t> тестов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D17F1B0-EDCD-D99E-D3C4-564605E9AA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1843" y="946283"/>
            <a:ext cx="3485983" cy="3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B378F-6138-DBB0-0413-401468DF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бы хотелось? Жизненный цикл в ML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D3636451-132D-977F-0467-DAC3EE5674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136" y="1110515"/>
            <a:ext cx="6723728" cy="37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453E797D-17CD-7DF8-4F08-2BE0E79935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113" y="1241367"/>
            <a:ext cx="1959689" cy="1683415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CFC3F20B-7B2B-8050-6939-1AC8C1EB2A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7440" y="443699"/>
            <a:ext cx="2284185" cy="141375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02F0B31-10CD-2754-8573-C55DC6D49AC9}"/>
              </a:ext>
            </a:extLst>
          </p:cNvPr>
          <p:cNvSpPr txBox="1"/>
          <p:nvPr/>
        </p:nvSpPr>
        <p:spPr>
          <a:xfrm>
            <a:off x="976238" y="3083352"/>
            <a:ext cx="1057437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PyCharm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1388343-CF30-E890-7094-72E3E9530CF3}"/>
              </a:ext>
            </a:extLst>
          </p:cNvPr>
          <p:cNvSpPr txBox="1"/>
          <p:nvPr/>
        </p:nvSpPr>
        <p:spPr>
          <a:xfrm>
            <a:off x="6751522" y="1974508"/>
            <a:ext cx="1116020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VS</a:t>
            </a:r>
            <a:r>
              <a:rPr sz="1900" spc="-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</a:t>
            </a:r>
            <a:endParaRPr sz="19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65E4D-129C-434E-A731-8368F1FB7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00" y="3972533"/>
            <a:ext cx="36195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C451E9A-3260-BD48-88CF-E7C2A073D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2518" y="2859280"/>
            <a:ext cx="2014031" cy="201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F3EDF6-A097-624A-A2BF-BF1350984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929" y="1974508"/>
            <a:ext cx="2389841" cy="83551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7F883F0-43B3-4447-8B36-72854FCA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0113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453E797D-17CD-7DF8-4F08-2BE0E79935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58" y="1566151"/>
            <a:ext cx="2626648" cy="2418943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CFC3F20B-7B2B-8050-6939-1AC8C1EB2A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0615" y="1778802"/>
            <a:ext cx="2749581" cy="199364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02F0B31-10CD-2754-8573-C55DC6D49AC9}"/>
              </a:ext>
            </a:extLst>
          </p:cNvPr>
          <p:cNvSpPr txBox="1"/>
          <p:nvPr/>
        </p:nvSpPr>
        <p:spPr>
          <a:xfrm>
            <a:off x="1595063" y="4120755"/>
            <a:ext cx="1057437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PyCharm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1388343-CF30-E890-7094-72E3E9530CF3}"/>
              </a:ext>
            </a:extLst>
          </p:cNvPr>
          <p:cNvSpPr txBox="1"/>
          <p:nvPr/>
        </p:nvSpPr>
        <p:spPr>
          <a:xfrm>
            <a:off x="6037395" y="4120755"/>
            <a:ext cx="1116020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VS</a:t>
            </a:r>
            <a:r>
              <a:rPr sz="1900" spc="-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65B17-DE43-4E4E-B688-EA6DEA42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курса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6129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09EBD-EB9E-7EB3-88CB-5F87F1DD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Центральная проблема мировоззрений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D22184A-9688-25D4-CED3-9623EB7D3A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769" y="1736366"/>
            <a:ext cx="3008462" cy="300846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AEE7F959-54FC-2EAC-6915-CF1E50F9A16A}"/>
              </a:ext>
            </a:extLst>
          </p:cNvPr>
          <p:cNvSpPr txBox="1"/>
          <p:nvPr/>
        </p:nvSpPr>
        <p:spPr>
          <a:xfrm>
            <a:off x="500550" y="1325384"/>
            <a:ext cx="26367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Roboto"/>
                <a:cs typeface="Roboto"/>
              </a:rPr>
              <a:t>Удобство </a:t>
            </a:r>
            <a:r>
              <a:rPr sz="1800" spc="-15" dirty="0">
                <a:latin typeface="Roboto"/>
                <a:cs typeface="Roboto"/>
              </a:rPr>
              <a:t>как </a:t>
            </a:r>
            <a:r>
              <a:rPr sz="1800" spc="5" dirty="0">
                <a:latin typeface="Roboto"/>
                <a:cs typeface="Roboto"/>
              </a:rPr>
              <a:t>в </a:t>
            </a:r>
            <a:r>
              <a:rPr sz="1800" spc="-44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Jupyter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CB5CD1-13AF-17AA-A647-4B465DED4426}"/>
              </a:ext>
            </a:extLst>
          </p:cNvPr>
          <p:cNvSpPr txBox="1"/>
          <p:nvPr/>
        </p:nvSpPr>
        <p:spPr>
          <a:xfrm>
            <a:off x="5751015" y="1329570"/>
            <a:ext cx="3270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Roboto"/>
                <a:cs typeface="Roboto"/>
              </a:rPr>
              <a:t>С</a:t>
            </a:r>
            <a:r>
              <a:rPr sz="1800" spc="-30" dirty="0">
                <a:latin typeface="Roboto"/>
                <a:cs typeface="Roboto"/>
              </a:rPr>
              <a:t>т</a:t>
            </a:r>
            <a:r>
              <a:rPr sz="1800" spc="-15" dirty="0">
                <a:latin typeface="Roboto"/>
                <a:cs typeface="Roboto"/>
              </a:rPr>
              <a:t>а</a:t>
            </a:r>
            <a:r>
              <a:rPr sz="1800" spc="-30" dirty="0">
                <a:latin typeface="Roboto"/>
                <a:cs typeface="Roboto"/>
              </a:rPr>
              <a:t>б</a:t>
            </a:r>
            <a:r>
              <a:rPr sz="1800" spc="-5" dirty="0">
                <a:latin typeface="Roboto"/>
                <a:cs typeface="Roboto"/>
              </a:rPr>
              <a:t>ильность  </a:t>
            </a:r>
            <a:r>
              <a:rPr sz="1800" spc="-15" dirty="0">
                <a:latin typeface="Roboto"/>
                <a:cs typeface="Roboto"/>
              </a:rPr>
              <a:t>как</a:t>
            </a:r>
            <a:r>
              <a:rPr sz="1800" spc="-45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в</a:t>
            </a:r>
            <a:r>
              <a:rPr sz="1800" spc="-4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Pycharm</a:t>
            </a:r>
            <a:endParaRPr sz="1800" dirty="0">
              <a:latin typeface="Roboto"/>
              <a:cs typeface="Roboto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3CE2AC2-AC75-A80C-40FC-DD96A05DD3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18901" y="1615207"/>
            <a:ext cx="1574085" cy="1242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FCEB6E5-7A53-1F9A-431E-7123984476C5}"/>
              </a:ext>
            </a:extLst>
          </p:cNvPr>
          <p:cNvCxnSpPr>
            <a:cxnSpLocks/>
          </p:cNvCxnSpPr>
          <p:nvPr/>
        </p:nvCxnSpPr>
        <p:spPr>
          <a:xfrm flipH="1">
            <a:off x="5751014" y="1615207"/>
            <a:ext cx="1635068" cy="11466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8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1CF5-6267-3853-CDD6-B1715F0C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продакшн кода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156A1-6E91-9270-517F-5BE727C25DEF}"/>
              </a:ext>
            </a:extLst>
          </p:cNvPr>
          <p:cNvSpPr txBox="1"/>
          <p:nvPr/>
        </p:nvSpPr>
        <p:spPr>
          <a:xfrm>
            <a:off x="500550" y="1009861"/>
            <a:ext cx="5168730" cy="266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Читабельный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Эффективный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Покрытый тестами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Модульный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Задокументированный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6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600" spc="-5" dirty="0">
                <a:latin typeface="Roboto"/>
                <a:cs typeface="Roboto"/>
              </a:rPr>
              <a:t>+ Характеристики продакшн проекта:</a:t>
            </a:r>
          </a:p>
          <a:p>
            <a:pPr marL="298450" lvl="3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 err="1">
                <a:latin typeface="Roboto"/>
                <a:cs typeface="Roboto"/>
              </a:rPr>
              <a:t>Версионирование</a:t>
            </a:r>
            <a:endParaRPr lang="ru-RU" sz="1600" spc="-5" dirty="0">
              <a:latin typeface="Roboto"/>
              <a:cs typeface="Roboto"/>
            </a:endParaRPr>
          </a:p>
          <a:p>
            <a:pPr marL="298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Удобная структура</a:t>
            </a:r>
          </a:p>
          <a:p>
            <a:pPr marL="298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spc="-5" dirty="0">
                <a:latin typeface="Roboto"/>
                <a:cs typeface="Roboto"/>
              </a:rPr>
              <a:t>Явные зависимости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262BA94-F7F4-E404-DF07-D8FDFF5A2C58}"/>
              </a:ext>
            </a:extLst>
          </p:cNvPr>
          <p:cNvSpPr/>
          <p:nvPr/>
        </p:nvSpPr>
        <p:spPr>
          <a:xfrm>
            <a:off x="566505" y="3820820"/>
            <a:ext cx="8010989" cy="991956"/>
          </a:xfrm>
          <a:custGeom>
            <a:avLst/>
            <a:gdLst/>
            <a:ahLst/>
            <a:cxnLst/>
            <a:rect l="l" t="t" r="r" b="b"/>
            <a:pathLst>
              <a:path w="8011795" h="1670050">
                <a:moveTo>
                  <a:pt x="0" y="0"/>
                </a:moveTo>
                <a:lnTo>
                  <a:pt x="8011183" y="0"/>
                </a:lnTo>
                <a:lnTo>
                  <a:pt x="8011183" y="1669796"/>
                </a:lnTo>
                <a:lnTo>
                  <a:pt x="0" y="1669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11FC00C4-2EF0-9DF1-D109-5EC3A78E6E41}"/>
              </a:ext>
            </a:extLst>
          </p:cNvPr>
          <p:cNvSpPr txBox="1"/>
          <p:nvPr/>
        </p:nvSpPr>
        <p:spPr>
          <a:xfrm>
            <a:off x="1043472" y="3938719"/>
            <a:ext cx="6040755" cy="2362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550" spc="150" dirty="0">
                <a:solidFill>
                  <a:srgbClr val="171717"/>
                </a:solidFill>
                <a:latin typeface="Cambria"/>
                <a:cs typeface="Cambria"/>
              </a:rPr>
              <a:t>“Always</a:t>
            </a:r>
            <a:r>
              <a:rPr sz="1550" spc="2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05" dirty="0">
                <a:solidFill>
                  <a:srgbClr val="171717"/>
                </a:solidFill>
                <a:latin typeface="Cambria"/>
                <a:cs typeface="Cambria"/>
              </a:rPr>
              <a:t>code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0" dirty="0">
                <a:solidFill>
                  <a:srgbClr val="171717"/>
                </a:solidFill>
                <a:latin typeface="Cambria"/>
                <a:cs typeface="Cambria"/>
              </a:rPr>
              <a:t>as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4" dirty="0">
                <a:solidFill>
                  <a:srgbClr val="171717"/>
                </a:solidFill>
                <a:latin typeface="Cambria"/>
                <a:cs typeface="Cambria"/>
              </a:rPr>
              <a:t>if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4" dirty="0">
                <a:solidFill>
                  <a:srgbClr val="171717"/>
                </a:solidFill>
                <a:latin typeface="Cambria"/>
                <a:cs typeface="Cambria"/>
              </a:rPr>
              <a:t>the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30" dirty="0">
                <a:solidFill>
                  <a:srgbClr val="171717"/>
                </a:solidFill>
                <a:latin typeface="Cambria"/>
                <a:cs typeface="Cambria"/>
              </a:rPr>
              <a:t>guy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25" dirty="0">
                <a:solidFill>
                  <a:srgbClr val="171717"/>
                </a:solidFill>
                <a:latin typeface="Cambria"/>
                <a:cs typeface="Cambria"/>
              </a:rPr>
              <a:t>who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4" dirty="0">
                <a:solidFill>
                  <a:srgbClr val="171717"/>
                </a:solidFill>
                <a:latin typeface="Cambria"/>
                <a:cs typeface="Cambria"/>
              </a:rPr>
              <a:t>ends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4" dirty="0">
                <a:solidFill>
                  <a:srgbClr val="171717"/>
                </a:solidFill>
                <a:latin typeface="Cambria"/>
                <a:cs typeface="Cambria"/>
              </a:rPr>
              <a:t>up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35" dirty="0">
                <a:solidFill>
                  <a:srgbClr val="171717"/>
                </a:solidFill>
                <a:latin typeface="Cambria"/>
                <a:cs typeface="Cambria"/>
              </a:rPr>
              <a:t>maintaining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00" dirty="0">
                <a:solidFill>
                  <a:srgbClr val="171717"/>
                </a:solidFill>
                <a:latin typeface="Cambria"/>
                <a:cs typeface="Cambria"/>
              </a:rPr>
              <a:t>your</a:t>
            </a:r>
            <a:r>
              <a:rPr sz="1550" spc="2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05" dirty="0">
                <a:solidFill>
                  <a:srgbClr val="171717"/>
                </a:solidFill>
                <a:latin typeface="Cambria"/>
                <a:cs typeface="Cambria"/>
              </a:rPr>
              <a:t>code</a:t>
            </a:r>
            <a:endParaRPr sz="1550" dirty="0">
              <a:latin typeface="Cambria"/>
              <a:cs typeface="Cambria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CABD3B9A-9AD9-2A91-70DF-BC75A1655889}"/>
              </a:ext>
            </a:extLst>
          </p:cNvPr>
          <p:cNvSpPr txBox="1"/>
          <p:nvPr/>
        </p:nvSpPr>
        <p:spPr>
          <a:xfrm>
            <a:off x="1043472" y="4240850"/>
            <a:ext cx="5466080" cy="2362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800"/>
              </a:lnSpc>
            </a:pPr>
            <a:r>
              <a:rPr sz="1550" spc="90" dirty="0">
                <a:solidFill>
                  <a:srgbClr val="171717"/>
                </a:solidFill>
                <a:latin typeface="Cambria"/>
                <a:cs typeface="Cambria"/>
              </a:rPr>
              <a:t>will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85" dirty="0">
                <a:solidFill>
                  <a:srgbClr val="171717"/>
                </a:solidFill>
                <a:latin typeface="Cambria"/>
                <a:cs typeface="Cambria"/>
              </a:rPr>
              <a:t>be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0" dirty="0">
                <a:solidFill>
                  <a:srgbClr val="171717"/>
                </a:solidFill>
                <a:latin typeface="Cambria"/>
                <a:cs typeface="Cambria"/>
              </a:rPr>
              <a:t>a</a:t>
            </a:r>
            <a:r>
              <a:rPr sz="1550" spc="3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05" dirty="0">
                <a:solidFill>
                  <a:srgbClr val="171717"/>
                </a:solidFill>
                <a:latin typeface="Cambria"/>
                <a:cs typeface="Cambria"/>
              </a:rPr>
              <a:t>violent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20" dirty="0">
                <a:solidFill>
                  <a:srgbClr val="171717"/>
                </a:solidFill>
                <a:latin typeface="Cambria"/>
                <a:cs typeface="Cambria"/>
              </a:rPr>
              <a:t>psychopath</a:t>
            </a:r>
            <a:r>
              <a:rPr sz="1550" spc="3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25" dirty="0">
                <a:solidFill>
                  <a:srgbClr val="171717"/>
                </a:solidFill>
                <a:latin typeface="Cambria"/>
                <a:cs typeface="Cambria"/>
              </a:rPr>
              <a:t>who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20" dirty="0">
                <a:solidFill>
                  <a:srgbClr val="171717"/>
                </a:solidFill>
                <a:latin typeface="Cambria"/>
                <a:cs typeface="Cambria"/>
              </a:rPr>
              <a:t>knows</a:t>
            </a:r>
            <a:r>
              <a:rPr sz="1550" spc="3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00" dirty="0">
                <a:solidFill>
                  <a:srgbClr val="171717"/>
                </a:solidFill>
                <a:latin typeface="Cambria"/>
                <a:cs typeface="Cambria"/>
              </a:rPr>
              <a:t>where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14" dirty="0">
                <a:solidFill>
                  <a:srgbClr val="171717"/>
                </a:solidFill>
                <a:latin typeface="Cambria"/>
                <a:cs typeface="Cambria"/>
              </a:rPr>
              <a:t>you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155" dirty="0">
                <a:solidFill>
                  <a:srgbClr val="171717"/>
                </a:solidFill>
                <a:latin typeface="Cambria"/>
                <a:cs typeface="Cambria"/>
              </a:rPr>
              <a:t>live”</a:t>
            </a:r>
            <a:endParaRPr sz="1550" dirty="0">
              <a:latin typeface="Cambria"/>
              <a:cs typeface="Cambria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A5D367E-108C-4309-B44F-69C71C94014B}"/>
              </a:ext>
            </a:extLst>
          </p:cNvPr>
          <p:cNvSpPr txBox="1"/>
          <p:nvPr/>
        </p:nvSpPr>
        <p:spPr>
          <a:xfrm>
            <a:off x="6680033" y="4473580"/>
            <a:ext cx="1420495" cy="2362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550" dirty="0">
                <a:solidFill>
                  <a:srgbClr val="171717"/>
                </a:solidFill>
                <a:latin typeface="Times New Roman"/>
                <a:cs typeface="Times New Roman"/>
              </a:rPr>
              <a:t>—</a:t>
            </a:r>
            <a:r>
              <a:rPr sz="155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1550" b="1" spc="-5" dirty="0">
                <a:solidFill>
                  <a:srgbClr val="333333"/>
                </a:solidFill>
                <a:latin typeface="Arial"/>
                <a:cs typeface="Arial"/>
              </a:rPr>
              <a:t>John</a:t>
            </a:r>
            <a:r>
              <a:rPr sz="1550" b="1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333333"/>
                </a:solidFill>
                <a:latin typeface="Arial"/>
                <a:cs typeface="Arial"/>
              </a:rPr>
              <a:t>Woods</a:t>
            </a:r>
            <a:endParaRPr sz="15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84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 dirty="0">
                <a:latin typeface="Roboto"/>
                <a:ea typeface="Roboto"/>
                <a:cs typeface="Roboto"/>
                <a:sym typeface="Roboto"/>
              </a:rPr>
              <a:t>Читабельный код</a:t>
            </a:r>
            <a:endParaRPr lang="en-US" sz="4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1CF5-6267-3853-CDD6-B1715F0C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98916"/>
          </a:xfrm>
        </p:spPr>
        <p:txBody>
          <a:bodyPr/>
          <a:lstStyle/>
          <a:p>
            <a:r>
              <a:rPr lang="ru-RU" dirty="0"/>
              <a:t>Читабельный код: переменные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361981B-B56E-B5C4-E874-451918898B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58" y="2017217"/>
            <a:ext cx="8058883" cy="1524246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C1D3A2CB-AA4D-2C3B-7A37-C801348BAF2C}"/>
              </a:ext>
            </a:extLst>
          </p:cNvPr>
          <p:cNvSpPr txBox="1"/>
          <p:nvPr/>
        </p:nvSpPr>
        <p:spPr>
          <a:xfrm>
            <a:off x="1470279" y="4634976"/>
            <a:ext cx="65811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https://towardsdatascience.com/data-scientists-your-variable-names-are-awful-heres-how-to-fix-them-89053d2855be</a:t>
            </a:r>
            <a:endParaRPr sz="1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467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90548-2DC1-C437-892A-E5BFACF4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21776"/>
          </a:xfrm>
        </p:spPr>
        <p:txBody>
          <a:bodyPr/>
          <a:lstStyle/>
          <a:p>
            <a:r>
              <a:rPr lang="ru-RU" dirty="0"/>
              <a:t>Читабельный код: переменные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BA14FED-85E0-7114-7F6E-2C7A268050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794" y="1085926"/>
            <a:ext cx="7886109" cy="316976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8D99AC2-6A21-DB75-8A11-E3F82E436C51}"/>
              </a:ext>
            </a:extLst>
          </p:cNvPr>
          <p:cNvSpPr txBox="1"/>
          <p:nvPr/>
        </p:nvSpPr>
        <p:spPr>
          <a:xfrm>
            <a:off x="1470279" y="4634976"/>
            <a:ext cx="65811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https://towardsdatascience.com/data-scientists-your-variable-names-are-awful-heres-how-to-fix-them-89053d2855be</a:t>
            </a:r>
            <a:endParaRPr sz="1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561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97BE3-5F03-DB4F-E596-B8CC1CB9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</p:spPr>
        <p:txBody>
          <a:bodyPr/>
          <a:lstStyle/>
          <a:p>
            <a:r>
              <a:rPr lang="en-US" dirty="0"/>
              <a:t>PEP8 is all you need</a:t>
            </a:r>
            <a:endParaRPr lang="ru-RU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A7CA9789-24C5-F807-7196-2E4D3FD4E5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989333"/>
            <a:ext cx="3530037" cy="41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53B3-2E39-92C4-9E67-31BF712C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Нет портянкам</a:t>
            </a: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304A9769-04A3-0C7D-251D-6C59A21600B5}"/>
              </a:ext>
            </a:extLst>
          </p:cNvPr>
          <p:cNvGrpSpPr/>
          <p:nvPr/>
        </p:nvGrpSpPr>
        <p:grpSpPr>
          <a:xfrm>
            <a:off x="1446308" y="878674"/>
            <a:ext cx="6251384" cy="4356266"/>
            <a:chOff x="2298582" y="1245897"/>
            <a:chExt cx="7595234" cy="529272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D42A91F-7DBE-0C8A-EE05-2CCC6AC1CC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8582" y="1245897"/>
              <a:ext cx="7594809" cy="5292339"/>
            </a:xfrm>
            <a:prstGeom prst="rect">
              <a:avLst/>
            </a:prstGeom>
          </p:spPr>
        </p:pic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6DCABACC-8EC4-01A3-9466-702AE39715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795" y="1356522"/>
              <a:ext cx="7188410" cy="4885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64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066AE-5797-CC0B-CA4F-EB21A8C9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Нет портянкам: разбиение на функции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913C6E8-CA2D-1008-7963-C6CDEE3B32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70" y="1384714"/>
            <a:ext cx="7716658" cy="288456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38334C2-9C25-9DBF-0BC9-7909D8226B34}"/>
              </a:ext>
            </a:extLst>
          </p:cNvPr>
          <p:cNvSpPr txBox="1"/>
          <p:nvPr/>
        </p:nvSpPr>
        <p:spPr>
          <a:xfrm>
            <a:off x="2269807" y="4360656"/>
            <a:ext cx="4604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Roboto"/>
                <a:cs typeface="Roboto"/>
              </a:rPr>
              <a:t>Если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вы </a:t>
            </a:r>
            <a:r>
              <a:rPr sz="1400" spc="-15" dirty="0">
                <a:latin typeface="Roboto"/>
                <a:cs typeface="Roboto"/>
              </a:rPr>
              <a:t>копируете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50" dirty="0">
                <a:latin typeface="Roboto"/>
                <a:cs typeface="Roboto"/>
              </a:rPr>
              <a:t>код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70" dirty="0">
                <a:latin typeface="Roboto"/>
                <a:cs typeface="Roboto"/>
              </a:rPr>
              <a:t>-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пора </a:t>
            </a:r>
            <a:r>
              <a:rPr sz="1400" spc="-25" dirty="0">
                <a:latin typeface="Roboto"/>
                <a:cs typeface="Roboto"/>
              </a:rPr>
              <a:t>создать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функцию.</a:t>
            </a:r>
            <a:endParaRPr sz="14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Roboto"/>
                <a:cs typeface="Roboto"/>
              </a:rPr>
              <a:t>Если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в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функции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больше</a:t>
            </a:r>
            <a:r>
              <a:rPr sz="1400" spc="-5" dirty="0">
                <a:latin typeface="Roboto"/>
                <a:cs typeface="Roboto"/>
              </a:rPr>
              <a:t> 50</a:t>
            </a:r>
            <a:r>
              <a:rPr sz="1400" spc="-10" dirty="0">
                <a:latin typeface="Roboto"/>
                <a:cs typeface="Roboto"/>
              </a:rPr>
              <a:t> строчек,</a:t>
            </a:r>
            <a:r>
              <a:rPr sz="1400" spc="-5" dirty="0">
                <a:latin typeface="Roboto"/>
                <a:cs typeface="Roboto"/>
              </a:rPr>
              <a:t> пора </a:t>
            </a:r>
            <a:r>
              <a:rPr sz="1400" spc="-25" dirty="0">
                <a:latin typeface="Roboto"/>
                <a:cs typeface="Roboto"/>
              </a:rPr>
              <a:t>создать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две.</a:t>
            </a:r>
            <a:endParaRPr sz="14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648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93FD-F709-B013-12CD-8A9D2C25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82736"/>
          </a:xfrm>
        </p:spPr>
        <p:txBody>
          <a:bodyPr/>
          <a:lstStyle/>
          <a:p>
            <a:r>
              <a:rPr lang="ru-RU" dirty="0"/>
              <a:t>SOLID: делаем хорошие блоки кода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1861229-A315-1A26-D008-8F3D1FF0174E}"/>
              </a:ext>
            </a:extLst>
          </p:cNvPr>
          <p:cNvSpPr txBox="1"/>
          <p:nvPr/>
        </p:nvSpPr>
        <p:spPr>
          <a:xfrm>
            <a:off x="217251" y="1123707"/>
            <a:ext cx="8709497" cy="326243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S - Single Responsibility Principle - </a:t>
            </a:r>
            <a:r>
              <a:rPr lang="ru-RU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принцип единственной ответственности</a:t>
            </a:r>
            <a: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b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Каждый класс должен иметь только одну зону ответственности.</a:t>
            </a:r>
            <a:endParaRPr lang="ru-RU" sz="16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O - Open closed Principle - </a:t>
            </a:r>
            <a:r>
              <a:rPr lang="ru-RU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принцип открытости-закрытости.</a:t>
            </a:r>
            <a: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b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Классы должны быть открыты для расширения, но закрыты для изменения.</a:t>
            </a:r>
            <a:endParaRPr lang="ru-RU" sz="16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L - </a:t>
            </a:r>
            <a:r>
              <a:rPr lang="en-US" sz="1600" b="1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Liskov</a:t>
            </a: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 substitution Principle - </a:t>
            </a:r>
            <a:r>
              <a:rPr lang="ru-RU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принцип подстановки Барбары Лисков.</a:t>
            </a:r>
            <a: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b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Должна быть возможность вместо базового (родительского) типа (класса) подставить любой его подтип (класс-наследник), при этом работа программы не должна измениться.</a:t>
            </a:r>
            <a:endParaRPr lang="ru-RU" sz="16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I -  Interface Segregation Principle - </a:t>
            </a:r>
            <a:r>
              <a:rPr lang="ru-RU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принцип разделения интерфейсов.</a:t>
            </a:r>
            <a: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b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Данный принцип обозначает, что не нужно заставлять клиента (класс) реализовывать интерфейс, который не имеет к нему отношения.</a:t>
            </a:r>
            <a:endParaRPr lang="ru-RU" sz="16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D - Dependency Inversion Principle - </a:t>
            </a:r>
            <a:r>
              <a:rPr lang="ru-RU" sz="16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принцип инверсии зависимостей.</a:t>
            </a:r>
            <a: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br>
              <a:rPr lang="ru-RU" sz="16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Модули верхнего уровня не должны зависеть от модулей нижнего уровня. И те, и другие должны зависеть от абстракции. Абстракции не должны зависеть от деталей. Детали должны зависеть от абстракций.</a:t>
            </a:r>
            <a:endParaRPr lang="ru-RU" sz="16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5693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62099-588A-C422-3EB5-95E796F6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1695"/>
          </a:xfrm>
        </p:spPr>
        <p:txBody>
          <a:bodyPr/>
          <a:lstStyle/>
          <a:p>
            <a:r>
              <a:rPr lang="en-US" dirty="0"/>
              <a:t>Zen of Python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AC242-1D8E-2240-B8AE-F800BCDF1866}"/>
              </a:ext>
            </a:extLst>
          </p:cNvPr>
          <p:cNvSpPr txBox="1"/>
          <p:nvPr/>
        </p:nvSpPr>
        <p:spPr>
          <a:xfrm>
            <a:off x="188849" y="957739"/>
            <a:ext cx="8669805" cy="395492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Красивое лучше, чем уродливое.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Явное лучше, чем неявное.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Простое лучше, чем сложное.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Сложное лучше, чем запутанное.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Плоское лучше, чем вложенное.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Разреженное лучше, чем плотное.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Читаемость имеет значение.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Особые случаи не настолько особые, чтобы нарушать правила.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Практичность важнее безупречности.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Ошибки никогда не должны замалчиваться, если они не замалчиваются явно.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Встретив двусмысленность, отбрось искушение угадать.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Должен существовать один и, желательно, только один очевидный способ сделать это.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Сейчас лучше, чем никогда.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Если реализацию сложно объяснить — идея плоха.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Если реализацию легко объяснить — идея, возможно, хороша.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Пространства имён — отличная штука! Будем делать их больше!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endParaRPr lang="ru-RU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FD9DC-33D0-A954-14AE-B9CD459D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280073"/>
            <a:ext cx="8407230" cy="644636"/>
          </a:xfrm>
        </p:spPr>
        <p:txBody>
          <a:bodyPr/>
          <a:lstStyle/>
          <a:p>
            <a:r>
              <a:rPr lang="ru-RU" sz="2800" dirty="0"/>
              <a:t>Как сделать код читабельным в вашем проекте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71B419A-6B6C-B851-C447-3FB233845FC1}"/>
              </a:ext>
            </a:extLst>
          </p:cNvPr>
          <p:cNvSpPr txBox="1"/>
          <p:nvPr/>
        </p:nvSpPr>
        <p:spPr>
          <a:xfrm>
            <a:off x="500550" y="1004719"/>
            <a:ext cx="63239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259" indent="-4171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9259" algn="l"/>
                <a:tab pos="429895" algn="l"/>
              </a:tabLst>
            </a:pPr>
            <a:r>
              <a:rPr sz="1600" spc="-15" dirty="0">
                <a:latin typeface="Roboto"/>
                <a:cs typeface="Roboto"/>
              </a:rPr>
              <a:t>Ввести </a:t>
            </a:r>
            <a:r>
              <a:rPr sz="1600" spc="-25" dirty="0">
                <a:latin typeface="Roboto"/>
                <a:cs typeface="Roboto"/>
              </a:rPr>
              <a:t>практику</a:t>
            </a:r>
            <a:r>
              <a:rPr sz="1600" spc="5" dirty="0">
                <a:latin typeface="Roboto"/>
                <a:cs typeface="Roboto"/>
              </a:rPr>
              <a:t> </a:t>
            </a:r>
            <a:r>
              <a:rPr sz="1600" b="1" dirty="0">
                <a:latin typeface="Roboto"/>
                <a:cs typeface="Roboto"/>
              </a:rPr>
              <a:t>ревью</a:t>
            </a:r>
            <a:r>
              <a:rPr sz="1600" b="1" spc="-15" dirty="0">
                <a:latin typeface="Roboto"/>
                <a:cs typeface="Roboto"/>
              </a:rPr>
              <a:t> </a:t>
            </a:r>
            <a:r>
              <a:rPr sz="1600" b="1" spc="-50" dirty="0">
                <a:latin typeface="Roboto"/>
                <a:cs typeface="Roboto"/>
              </a:rPr>
              <a:t>кода</a:t>
            </a:r>
            <a:endParaRPr sz="1600" dirty="0">
              <a:latin typeface="Roboto"/>
              <a:cs typeface="Roboto"/>
            </a:endParaRPr>
          </a:p>
          <a:p>
            <a:pPr marL="429259" indent="-417195">
              <a:lnSpc>
                <a:spcPct val="100000"/>
              </a:lnSpc>
              <a:buAutoNum type="arabicPeriod"/>
              <a:tabLst>
                <a:tab pos="429259" algn="l"/>
                <a:tab pos="429895" algn="l"/>
              </a:tabLst>
            </a:pPr>
            <a:r>
              <a:rPr sz="1600" spc="-15" dirty="0">
                <a:latin typeface="Roboto"/>
                <a:cs typeface="Roboto"/>
              </a:rPr>
              <a:t>Автоматически </a:t>
            </a:r>
            <a:r>
              <a:rPr sz="1600" spc="-40" dirty="0">
                <a:latin typeface="Roboto"/>
                <a:cs typeface="Roboto"/>
              </a:rPr>
              <a:t>форматировать</a:t>
            </a:r>
            <a:r>
              <a:rPr sz="1600" spc="-15" dirty="0">
                <a:latin typeface="Roboto"/>
                <a:cs typeface="Roboto"/>
              </a:rPr>
              <a:t> </a:t>
            </a:r>
            <a:r>
              <a:rPr sz="1600" spc="-45" dirty="0">
                <a:latin typeface="Roboto"/>
                <a:cs typeface="Roboto"/>
              </a:rPr>
              <a:t>код:</a:t>
            </a:r>
            <a:r>
              <a:rPr sz="1600" spc="-15" dirty="0">
                <a:latin typeface="Roboto"/>
                <a:cs typeface="Roboto"/>
              </a:rPr>
              <a:t> ﬂake8,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spc="-15" dirty="0">
                <a:latin typeface="Roboto"/>
                <a:cs typeface="Roboto"/>
              </a:rPr>
              <a:t>black,</a:t>
            </a:r>
            <a:r>
              <a:rPr sz="1600" spc="-10" dirty="0">
                <a:latin typeface="Roboto"/>
                <a:cs typeface="Roboto"/>
              </a:rPr>
              <a:t> </a:t>
            </a:r>
            <a:r>
              <a:rPr sz="1600" spc="-35" dirty="0">
                <a:latin typeface="Roboto"/>
                <a:cs typeface="Roboto"/>
              </a:rPr>
              <a:t>mypy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FD0DC8A-8837-F641-8436-5B0ADBFC07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167" y="1589996"/>
            <a:ext cx="5527665" cy="340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35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Helvetica Neue" panose="02000503000000020004" pitchFamily="2" charset="0"/>
              </a:rPr>
              <a:t>Логирование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. 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logging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вместо 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print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033B9-D80D-7D4B-AAC7-24D7BCB5E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1" y="1106557"/>
            <a:ext cx="3623650" cy="37760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800" dirty="0"/>
              <a:t>Возможности настраивать уровни</a:t>
            </a:r>
          </a:p>
          <a:p>
            <a:pPr>
              <a:spcAft>
                <a:spcPts val="600"/>
              </a:spcAft>
            </a:pPr>
            <a:r>
              <a:rPr lang="ru-RU" sz="1800" dirty="0"/>
              <a:t>Включать / отключать вывод</a:t>
            </a:r>
          </a:p>
          <a:p>
            <a:pPr>
              <a:spcAft>
                <a:spcPts val="600"/>
              </a:spcAft>
            </a:pPr>
            <a:r>
              <a:rPr lang="ru-RU" sz="1800" dirty="0"/>
              <a:t>Печатать не только на экран, но и в файл</a:t>
            </a:r>
          </a:p>
          <a:p>
            <a:pPr>
              <a:spcAft>
                <a:spcPts val="600"/>
              </a:spcAft>
            </a:pPr>
            <a:r>
              <a:rPr lang="ru-RU" sz="1800" dirty="0"/>
              <a:t>Гибкие настройки форматирования</a:t>
            </a:r>
            <a:endParaRPr lang="en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00094-2044-634F-8CD3-373836EBD76C}"/>
              </a:ext>
            </a:extLst>
          </p:cNvPr>
          <p:cNvSpPr txBox="1"/>
          <p:nvPr/>
        </p:nvSpPr>
        <p:spPr>
          <a:xfrm>
            <a:off x="3746501" y="1258034"/>
            <a:ext cx="5397500" cy="292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100" b="1" dirty="0">
                <a:solidFill>
                  <a:srgbClr val="D63847"/>
                </a:solidFill>
                <a:effectLst/>
                <a:latin typeface="CourierNew"/>
              </a:rPr>
              <a:t>import 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logging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endParaRPr lang="ru-RU" sz="1100" b="1" dirty="0">
              <a:solidFill>
                <a:srgbClr val="333333"/>
              </a:solidFill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logger </a:t>
            </a:r>
            <a:r>
              <a:rPr lang="en-GB" sz="1100" b="1" dirty="0">
                <a:solidFill>
                  <a:srgbClr val="005BC4"/>
                </a:solidFill>
                <a:effectLst/>
                <a:latin typeface="CourierNew"/>
              </a:rPr>
              <a:t>= 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logging.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getLogger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setLevel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logging.</a:t>
            </a:r>
            <a:r>
              <a:rPr lang="en-GB" sz="1100" b="1" dirty="0" err="1">
                <a:solidFill>
                  <a:srgbClr val="E26007"/>
                </a:solidFill>
                <a:effectLst/>
                <a:latin typeface="CourierNew"/>
              </a:rPr>
              <a:t>ERROR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console_handler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 </a:t>
            </a:r>
            <a:r>
              <a:rPr lang="en-GB" sz="1100" b="1" dirty="0">
                <a:solidFill>
                  <a:srgbClr val="005BC4"/>
                </a:solidFill>
                <a:effectLst/>
                <a:latin typeface="CourierNew"/>
              </a:rPr>
              <a:t>= 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logging.</a:t>
            </a:r>
            <a:r>
              <a:rPr lang="en-GB" sz="1100" b="1" dirty="0" err="1">
                <a:solidFill>
                  <a:srgbClr val="E26007"/>
                </a:solidFill>
                <a:effectLst/>
                <a:latin typeface="CourierNew"/>
              </a:rPr>
              <a:t>StreamHandler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log_format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 </a:t>
            </a:r>
            <a:r>
              <a:rPr lang="en-GB" sz="1100" b="1" dirty="0">
                <a:solidFill>
                  <a:srgbClr val="005BC4"/>
                </a:solidFill>
                <a:effectLst/>
                <a:latin typeface="CourierNew"/>
              </a:rPr>
              <a:t>= 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'%(</a:t>
            </a:r>
            <a:r>
              <a:rPr lang="en-GB" sz="1100" b="1" dirty="0" err="1">
                <a:solidFill>
                  <a:srgbClr val="022D60"/>
                </a:solidFill>
                <a:effectLst/>
                <a:latin typeface="CourierNew"/>
              </a:rPr>
              <a:t>asctime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)s | %(</a:t>
            </a:r>
            <a:r>
              <a:rPr lang="en-GB" sz="1100" b="1" dirty="0" err="1">
                <a:solidFill>
                  <a:srgbClr val="022D60"/>
                </a:solidFill>
                <a:effectLst/>
                <a:latin typeface="CourierNew"/>
              </a:rPr>
              <a:t>levelname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)s: %(message)s’ </a:t>
            </a:r>
            <a:endParaRPr lang="ru-RU" sz="1100" b="1" dirty="0">
              <a:solidFill>
                <a:srgbClr val="022D60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console_handler.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setFormatter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logging.</a:t>
            </a:r>
            <a:r>
              <a:rPr lang="en-GB" sz="1100" b="1" dirty="0" err="1">
                <a:solidFill>
                  <a:srgbClr val="E26007"/>
                </a:solidFill>
                <a:effectLst/>
                <a:latin typeface="CourierNew"/>
              </a:rPr>
              <a:t>Formatter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log_format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))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addHandler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console_handler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debug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'Here you have some information for debugging.’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info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'Everything is normal. Chill!’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warning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'Something unexpected but not important.’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error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'Something unexpected and important happened.’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ru-RU" sz="1100" b="1" dirty="0">
              <a:solidFill>
                <a:srgbClr val="333333"/>
              </a:solidFill>
              <a:effectLst/>
              <a:latin typeface="CourierNew"/>
            </a:endParaRPr>
          </a:p>
          <a:p>
            <a:pPr>
              <a:lnSpc>
                <a:spcPct val="120000"/>
              </a:lnSpc>
            </a:pPr>
            <a:r>
              <a:rPr lang="en-GB" sz="1100" b="1" dirty="0" err="1">
                <a:solidFill>
                  <a:srgbClr val="333333"/>
                </a:solidFill>
                <a:effectLst/>
                <a:latin typeface="CourierNew"/>
              </a:rPr>
              <a:t>logger.</a:t>
            </a:r>
            <a:r>
              <a:rPr lang="en-GB" sz="1100" b="1" dirty="0" err="1">
                <a:solidFill>
                  <a:srgbClr val="6D3FBF"/>
                </a:solidFill>
                <a:effectLst/>
                <a:latin typeface="CourierNew"/>
              </a:rPr>
              <a:t>critical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(</a:t>
            </a:r>
            <a:r>
              <a:rPr lang="en-GB" sz="1100" b="1" dirty="0">
                <a:solidFill>
                  <a:srgbClr val="022D60"/>
                </a:solidFill>
                <a:effectLst/>
                <a:latin typeface="CourierNew"/>
              </a:rPr>
              <a:t>'OMG!!!'</a:t>
            </a:r>
            <a:r>
              <a:rPr lang="en-GB" sz="1100" b="1" dirty="0">
                <a:solidFill>
                  <a:srgbClr val="333333"/>
                </a:solidFill>
                <a:effectLst/>
                <a:latin typeface="CourierNew"/>
              </a:rPr>
              <a:t>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9976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7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7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 dirty="0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 lang="en-US" sz="4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Production Code.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60C1-4A73-F44B-C389-CEA8839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тесты?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84D4854-ACC3-18CD-BDF1-8F34106DE9D1}"/>
              </a:ext>
            </a:extLst>
          </p:cNvPr>
          <p:cNvSpPr txBox="1"/>
          <p:nvPr/>
        </p:nvSpPr>
        <p:spPr>
          <a:xfrm>
            <a:off x="506520" y="3350029"/>
            <a:ext cx="851463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375285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AutoNum type="arabicPeriod"/>
              <a:tabLst>
                <a:tab pos="387350" algn="l"/>
                <a:tab pos="387985" algn="l"/>
              </a:tabLst>
            </a:pPr>
            <a:r>
              <a:rPr sz="1400" spc="-35" dirty="0">
                <a:latin typeface="Roboto"/>
                <a:cs typeface="Roboto"/>
              </a:rPr>
              <a:t>Код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без </a:t>
            </a:r>
            <a:r>
              <a:rPr sz="1400" spc="-30" dirty="0">
                <a:latin typeface="Roboto"/>
                <a:cs typeface="Roboto"/>
              </a:rPr>
              <a:t>тестов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45" dirty="0">
                <a:latin typeface="Roboto"/>
                <a:cs typeface="Roboto"/>
              </a:rPr>
              <a:t>это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сломанный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код.</a:t>
            </a:r>
            <a:endParaRPr sz="1400" dirty="0">
              <a:latin typeface="Roboto"/>
              <a:cs typeface="Roboto"/>
            </a:endParaRPr>
          </a:p>
          <a:p>
            <a:pPr marL="387350" indent="-37528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387350" algn="l"/>
                <a:tab pos="387985" algn="l"/>
              </a:tabLst>
            </a:pPr>
            <a:r>
              <a:rPr sz="1400" dirty="0">
                <a:latin typeface="Roboto"/>
                <a:cs typeface="Roboto"/>
              </a:rPr>
              <a:t>Даже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если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всё </a:t>
            </a:r>
            <a:r>
              <a:rPr sz="1400" spc="-20" dirty="0">
                <a:latin typeface="Roboto"/>
                <a:cs typeface="Roboto"/>
              </a:rPr>
              <a:t>работает</a:t>
            </a:r>
            <a:r>
              <a:rPr sz="1400" spc="-5" dirty="0">
                <a:latin typeface="Roboto"/>
                <a:cs typeface="Roboto"/>
              </a:rPr>
              <a:t> сейчас,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вы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сломаете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45" dirty="0">
                <a:latin typeface="Roboto"/>
                <a:cs typeface="Roboto"/>
              </a:rPr>
              <a:t>это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завтра.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Без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30" dirty="0">
                <a:latin typeface="Roboto"/>
                <a:cs typeface="Roboto"/>
              </a:rPr>
              <a:t>тестов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вы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5" dirty="0">
                <a:latin typeface="Roboto"/>
                <a:cs typeface="Roboto"/>
              </a:rPr>
              <a:t>не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30" dirty="0">
                <a:latin typeface="Roboto"/>
                <a:cs typeface="Roboto"/>
              </a:rPr>
              <a:t>узнаете</a:t>
            </a:r>
            <a:r>
              <a:rPr sz="1400" spc="-5" dirty="0">
                <a:latin typeface="Roboto"/>
                <a:cs typeface="Roboto"/>
              </a:rPr>
              <a:t> об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этом.</a:t>
            </a:r>
            <a:endParaRPr sz="1400" dirty="0">
              <a:latin typeface="Roboto"/>
              <a:cs typeface="Roboto"/>
            </a:endParaRPr>
          </a:p>
          <a:p>
            <a:pPr marL="387350" indent="-37528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387350" algn="l"/>
                <a:tab pos="387985" algn="l"/>
              </a:tabLst>
            </a:pPr>
            <a:r>
              <a:rPr sz="1400" spc="-30" dirty="0">
                <a:latin typeface="Roboto"/>
                <a:cs typeface="Roboto"/>
              </a:rPr>
              <a:t>Заставляет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вас</a:t>
            </a:r>
            <a:r>
              <a:rPr sz="1400" spc="-10" dirty="0">
                <a:latin typeface="Roboto"/>
                <a:cs typeface="Roboto"/>
              </a:rPr>
              <a:t> писать </a:t>
            </a:r>
            <a:r>
              <a:rPr sz="1400" spc="-40" dirty="0">
                <a:latin typeface="Roboto"/>
                <a:cs typeface="Roboto"/>
              </a:rPr>
              <a:t>код</a:t>
            </a:r>
            <a:r>
              <a:rPr sz="1400" spc="-10" dirty="0">
                <a:latin typeface="Roboto"/>
                <a:cs typeface="Roboto"/>
              </a:rPr>
              <a:t> лучше.</a:t>
            </a:r>
            <a:endParaRPr sz="1400" dirty="0">
              <a:latin typeface="Roboto"/>
              <a:cs typeface="Roboto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2C58CE4-5F8A-1DB2-A1DD-F0A323740DC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8" y="1068801"/>
            <a:ext cx="7848584" cy="20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B0E9C-168F-C5BC-3667-6C7754B6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Важно знать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8CCA4D-2F91-6FBC-A2A4-F89F076A73C1}"/>
              </a:ext>
            </a:extLst>
          </p:cNvPr>
          <p:cNvSpPr txBox="1"/>
          <p:nvPr/>
        </p:nvSpPr>
        <p:spPr>
          <a:xfrm>
            <a:off x="500550" y="1428308"/>
            <a:ext cx="7934959" cy="2336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259" indent="-417195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AutoNum type="arabicPeriod"/>
              <a:tabLst>
                <a:tab pos="429259" algn="l"/>
                <a:tab pos="429895" algn="l"/>
              </a:tabLst>
            </a:pPr>
            <a:r>
              <a:rPr sz="1800" spc="-20" dirty="0">
                <a:latin typeface="Roboto"/>
                <a:cs typeface="Roboto"/>
              </a:rPr>
              <a:t>Покрыть</a:t>
            </a:r>
            <a:r>
              <a:rPr sz="1800" dirty="0">
                <a:latin typeface="Roboto"/>
                <a:cs typeface="Roboto"/>
              </a:rPr>
              <a:t> всё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35" dirty="0">
                <a:latin typeface="Roboto"/>
                <a:cs typeface="Roboto"/>
              </a:rPr>
              <a:t>тестами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нельзя,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но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нужно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покрыть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30" dirty="0">
                <a:latin typeface="Roboto"/>
                <a:cs typeface="Roboto"/>
              </a:rPr>
              <a:t>достаточно.</a:t>
            </a:r>
            <a:endParaRPr sz="1800" dirty="0">
              <a:latin typeface="Roboto"/>
              <a:cs typeface="Roboto"/>
            </a:endParaRPr>
          </a:p>
          <a:p>
            <a:pPr marL="429259" marR="353695" indent="-41719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29259" algn="l"/>
                <a:tab pos="429895" algn="l"/>
              </a:tabLst>
            </a:pPr>
            <a:r>
              <a:rPr sz="1800" spc="-20" dirty="0">
                <a:latin typeface="Roboto"/>
                <a:cs typeface="Roboto"/>
              </a:rPr>
              <a:t>Обязательно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тестировать,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40" dirty="0">
                <a:latin typeface="Roboto"/>
                <a:cs typeface="Roboto"/>
              </a:rPr>
              <a:t>что</a:t>
            </a:r>
            <a:r>
              <a:rPr sz="1800" spc="-5" dirty="0">
                <a:latin typeface="Roboto"/>
                <a:cs typeface="Roboto"/>
              </a:rPr>
              <a:t> вещи </a:t>
            </a:r>
            <a:r>
              <a:rPr sz="1800" spc="-30" dirty="0">
                <a:latin typeface="Roboto"/>
                <a:cs typeface="Roboto"/>
              </a:rPr>
              <a:t>которые</a:t>
            </a:r>
            <a:r>
              <a:rPr sz="1800" spc="40" dirty="0">
                <a:latin typeface="Roboto"/>
                <a:cs typeface="Roboto"/>
              </a:rPr>
              <a:t> </a:t>
            </a:r>
            <a:r>
              <a:rPr sz="1800" b="1" spc="15" dirty="0">
                <a:latin typeface="Roboto"/>
                <a:cs typeface="Roboto"/>
              </a:rPr>
              <a:t>не</a:t>
            </a:r>
            <a:r>
              <a:rPr sz="1800" b="1" spc="-5" dirty="0">
                <a:latin typeface="Roboto"/>
                <a:cs typeface="Roboto"/>
              </a:rPr>
              <a:t> должны</a:t>
            </a:r>
            <a:r>
              <a:rPr sz="1800" b="1" spc="10" dirty="0">
                <a:latin typeface="Roboto"/>
                <a:cs typeface="Roboto"/>
              </a:rPr>
              <a:t> </a:t>
            </a:r>
            <a:r>
              <a:rPr sz="1800" spc="-30" dirty="0">
                <a:latin typeface="Roboto"/>
                <a:cs typeface="Roboto"/>
              </a:rPr>
              <a:t>работать </a:t>
            </a:r>
            <a:r>
              <a:rPr sz="1800" spc="-434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действительно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b="1" spc="15" dirty="0">
                <a:latin typeface="Roboto"/>
                <a:cs typeface="Roboto"/>
              </a:rPr>
              <a:t>не</a:t>
            </a:r>
            <a:r>
              <a:rPr sz="1800" b="1" spc="-5" dirty="0">
                <a:latin typeface="Roboto"/>
                <a:cs typeface="Roboto"/>
              </a:rPr>
              <a:t> </a:t>
            </a:r>
            <a:r>
              <a:rPr sz="1800" b="1" spc="-15" dirty="0">
                <a:latin typeface="Roboto"/>
                <a:cs typeface="Roboto"/>
              </a:rPr>
              <a:t>работают.</a:t>
            </a:r>
            <a:endParaRPr sz="1800" dirty="0">
              <a:latin typeface="Roboto"/>
              <a:cs typeface="Roboto"/>
            </a:endParaRPr>
          </a:p>
          <a:p>
            <a:pPr marL="429259" indent="-41719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29259" algn="l"/>
                <a:tab pos="429895" algn="l"/>
              </a:tabLst>
            </a:pPr>
            <a:r>
              <a:rPr sz="1800" spc="-40" dirty="0">
                <a:latin typeface="Roboto"/>
                <a:cs typeface="Roboto"/>
              </a:rPr>
              <a:t>Тесты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должны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быть</a:t>
            </a:r>
            <a:r>
              <a:rPr sz="1800" spc="-10" dirty="0">
                <a:latin typeface="Roboto"/>
                <a:cs typeface="Roboto"/>
              </a:rPr>
              <a:t> изолированы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и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атомарны.</a:t>
            </a:r>
            <a:endParaRPr sz="1800" dirty="0">
              <a:latin typeface="Roboto"/>
              <a:cs typeface="Roboto"/>
            </a:endParaRPr>
          </a:p>
          <a:p>
            <a:pPr marL="429259" indent="-417195">
              <a:lnSpc>
                <a:spcPct val="100000"/>
              </a:lnSpc>
              <a:spcAft>
                <a:spcPts val="600"/>
              </a:spcAft>
              <a:buAutoNum type="arabicPeriod"/>
              <a:tabLst>
                <a:tab pos="429259" algn="l"/>
                <a:tab pos="429895" algn="l"/>
              </a:tabLst>
            </a:pPr>
            <a:r>
              <a:rPr sz="1800" spc="-25" dirty="0">
                <a:latin typeface="Roboto"/>
                <a:cs typeface="Roboto"/>
              </a:rPr>
              <a:t>Тестировать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связанные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с</a:t>
            </a:r>
            <a:r>
              <a:rPr sz="1800" spc="-10" dirty="0">
                <a:latin typeface="Roboto"/>
                <a:cs typeface="Roboto"/>
              </a:rPr>
              <a:t> ML </a:t>
            </a:r>
            <a:r>
              <a:rPr sz="1800" spc="-5" dirty="0">
                <a:latin typeface="Roboto"/>
                <a:cs typeface="Roboto"/>
              </a:rPr>
              <a:t>вещи </a:t>
            </a:r>
            <a:r>
              <a:rPr sz="1800" spc="10" dirty="0">
                <a:latin typeface="Roboto"/>
                <a:cs typeface="Roboto"/>
              </a:rPr>
              <a:t>можно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35" dirty="0">
                <a:latin typeface="Roboto"/>
                <a:cs typeface="Roboto"/>
              </a:rPr>
              <a:t>двумя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способами:</a:t>
            </a:r>
            <a:endParaRPr sz="1800" dirty="0">
              <a:latin typeface="Roboto"/>
              <a:cs typeface="Roboto"/>
            </a:endParaRPr>
          </a:p>
          <a:p>
            <a:pPr marL="886460" lvl="1" indent="-413384">
              <a:lnSpc>
                <a:spcPct val="100000"/>
              </a:lnSpc>
              <a:spcAft>
                <a:spcPts val="600"/>
              </a:spcAft>
              <a:buAutoNum type="alphaLcPeriod"/>
              <a:tabLst>
                <a:tab pos="886460" algn="l"/>
                <a:tab pos="887094" algn="l"/>
              </a:tabLst>
            </a:pPr>
            <a:r>
              <a:rPr sz="1800" spc="-50" dirty="0">
                <a:latin typeface="Roboto"/>
                <a:cs typeface="Roboto"/>
              </a:rPr>
              <a:t>Зафиксировать</a:t>
            </a:r>
            <a:r>
              <a:rPr sz="1800" spc="-2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random.seed.</a:t>
            </a:r>
            <a:endParaRPr sz="1800" dirty="0">
              <a:latin typeface="Roboto"/>
              <a:cs typeface="Roboto"/>
            </a:endParaRPr>
          </a:p>
          <a:p>
            <a:pPr marL="886460" lvl="1" indent="-417195">
              <a:lnSpc>
                <a:spcPct val="100000"/>
              </a:lnSpc>
              <a:spcAft>
                <a:spcPts val="600"/>
              </a:spcAft>
              <a:buAutoNum type="alphaLcPeriod"/>
              <a:tabLst>
                <a:tab pos="886460" algn="l"/>
                <a:tab pos="887094" algn="l"/>
              </a:tabLst>
            </a:pPr>
            <a:r>
              <a:rPr sz="1800" spc="-5" dirty="0">
                <a:latin typeface="Roboto"/>
                <a:cs typeface="Roboto"/>
              </a:rPr>
              <a:t>Исполнять множество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раз,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проверять</a:t>
            </a:r>
            <a:r>
              <a:rPr sz="1800" spc="-5" dirty="0">
                <a:latin typeface="Roboto"/>
                <a:cs typeface="Roboto"/>
              </a:rPr>
              <a:t> агрегированные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значения.</a:t>
            </a:r>
            <a:endParaRPr sz="18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3450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Тестирование кода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Pytest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033B9-D80D-7D4B-AAC7-24D7BCB5E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6800"/>
            <a:ext cx="8520600" cy="3776069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2000" dirty="0"/>
              <a:t>Как проверить, что ничего не сломалось?</a:t>
            </a:r>
            <a:endParaRPr lang="en-US" sz="2000" dirty="0"/>
          </a:p>
          <a:p>
            <a:pPr marL="133350" indent="0">
              <a:buNone/>
            </a:pPr>
            <a:endParaRPr lang="ru-RU" sz="1100" dirty="0"/>
          </a:p>
          <a:p>
            <a:r>
              <a:rPr lang="en-US" sz="2000" dirty="0" err="1"/>
              <a:t>CodeReview</a:t>
            </a:r>
            <a:endParaRPr lang="en-US" sz="2000" dirty="0"/>
          </a:p>
          <a:p>
            <a:r>
              <a:rPr lang="ru-RU" sz="2000" dirty="0"/>
              <a:t>Модульное тестирование</a:t>
            </a:r>
          </a:p>
          <a:p>
            <a:pPr lvl="1"/>
            <a:r>
              <a:rPr lang="en-US" sz="1800" dirty="0" err="1"/>
              <a:t>Pytest</a:t>
            </a:r>
            <a:endParaRPr lang="en-US" sz="1800" dirty="0"/>
          </a:p>
          <a:p>
            <a:pPr lvl="1"/>
            <a:r>
              <a:rPr lang="en-US" sz="1800" dirty="0" err="1"/>
              <a:t>Unittest</a:t>
            </a:r>
            <a:endParaRPr lang="en-US" sz="1800" dirty="0"/>
          </a:p>
          <a:p>
            <a:r>
              <a:rPr lang="ru-RU" sz="2000" dirty="0"/>
              <a:t>Покрытие кода тестами</a:t>
            </a:r>
          </a:p>
          <a:p>
            <a:pPr lvl="1"/>
            <a:r>
              <a:rPr lang="en-US" sz="1800" dirty="0" err="1"/>
              <a:t>Pytest-cov</a:t>
            </a:r>
            <a:r>
              <a:rPr lang="ru-RU" sz="1800" dirty="0"/>
              <a:t> (</a:t>
            </a:r>
            <a:r>
              <a:rPr lang="en-GB" sz="1800" dirty="0" err="1"/>
              <a:t>pytest</a:t>
            </a:r>
            <a:r>
              <a:rPr lang="en-GB" sz="1800" dirty="0"/>
              <a:t> --</a:t>
            </a:r>
            <a:r>
              <a:rPr lang="en-GB" sz="1800" dirty="0" err="1"/>
              <a:t>cov</a:t>
            </a:r>
            <a:r>
              <a:rPr lang="en-GB" sz="1800" dirty="0"/>
              <a:t>=</a:t>
            </a:r>
            <a:r>
              <a:rPr lang="en-GB" sz="1800" dirty="0" err="1"/>
              <a:t>src</a:t>
            </a:r>
            <a:r>
              <a:rPr lang="en-GB" sz="1800" dirty="0"/>
              <a:t> tests</a:t>
            </a:r>
            <a:r>
              <a:rPr lang="ru-RU" sz="1800" dirty="0"/>
              <a:t>)</a:t>
            </a:r>
            <a:endParaRPr lang="en-US" sz="1800" dirty="0"/>
          </a:p>
          <a:p>
            <a:r>
              <a:rPr lang="en-US" sz="2000" dirty="0"/>
              <a:t>Continuous Integration</a:t>
            </a:r>
            <a:endParaRPr lang="en-RU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EB977-F056-C648-A143-4E083388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16192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7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Тестирование кода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033B9-D80D-7D4B-AAC7-24D7BCB5E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6800"/>
            <a:ext cx="6008200" cy="37760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/>
              <a:t>Минимум, что нужно для тестов - функция с префиксом </a:t>
            </a:r>
            <a:r>
              <a:rPr lang="en-GB" sz="2000" b="1" dirty="0"/>
              <a:t>test_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Проверка с помощью ключевого слова </a:t>
            </a:r>
            <a:r>
              <a:rPr lang="en-GB" sz="2000" b="1" dirty="0"/>
              <a:t>assert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Наборы тестов и отчеты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Более сложные варианты шаблона </a:t>
            </a:r>
            <a:r>
              <a:rPr lang="en-GB" sz="2000" dirty="0"/>
              <a:t>Arrange-Act-Assert (Given-When-Then) </a:t>
            </a:r>
            <a:r>
              <a:rPr lang="ru-RU" sz="2000" dirty="0"/>
              <a:t>с помощью </a:t>
            </a:r>
            <a:r>
              <a:rPr lang="en-GB" sz="2000" b="1" dirty="0"/>
              <a:t>fixtures</a:t>
            </a:r>
            <a:endParaRPr lang="en-RU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EB977-F056-C648-A143-4E083388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3017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Тестирование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Hypothesis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033B9-D80D-7D4B-AAC7-24D7BCB5E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6800"/>
            <a:ext cx="6008200" cy="3776069"/>
          </a:xfrm>
        </p:spPr>
        <p:txBody>
          <a:bodyPr>
            <a:normAutofit/>
          </a:bodyPr>
          <a:lstStyle/>
          <a:p>
            <a:pPr marL="133350" indent="0">
              <a:spcAft>
                <a:spcPts val="600"/>
              </a:spcAft>
              <a:buNone/>
            </a:pPr>
            <a:r>
              <a:rPr lang="ru-RU" sz="2000" dirty="0"/>
              <a:t>Инструмент для тестирования </a:t>
            </a:r>
            <a:r>
              <a:rPr lang="en-US" sz="2000" dirty="0"/>
              <a:t>ML </a:t>
            </a:r>
            <a:r>
              <a:rPr lang="ru-RU" sz="2000" dirty="0"/>
              <a:t>кода</a:t>
            </a:r>
            <a:endParaRPr lang="en-RU" sz="2000" dirty="0"/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DD990BA5-CC34-384A-9116-6480C888F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3750" y="1334282"/>
            <a:ext cx="14224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9097D-9CCE-F749-AB71-06E6EFD85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50" y="1770261"/>
            <a:ext cx="6150366" cy="3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7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Безопасность кода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23F98-F518-4E4E-850E-FE64CAC5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604029"/>
            <a:ext cx="8520600" cy="97102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ArialMT"/>
                <a:hlinkClick r:id="rId3"/>
              </a:rPr>
              <a:t>Bandit</a:t>
            </a:r>
            <a:r>
              <a:rPr lang="en-GB" sz="2000" dirty="0">
                <a:latin typeface="ArialMT"/>
              </a:rPr>
              <a:t> - </a:t>
            </a:r>
            <a:r>
              <a:rPr lang="ru-RU" sz="2000" dirty="0">
                <a:latin typeface="ArialMT"/>
              </a:rPr>
              <a:t>это инструмент, предназначенный для поиска типичных проблем безопасности в коде на языке </a:t>
            </a:r>
            <a:r>
              <a:rPr lang="en-GB" sz="2000" dirty="0">
                <a:latin typeface="ArialMT"/>
              </a:rPr>
              <a:t>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6829-61A7-5446-9A1B-B251CD61E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965038"/>
            <a:ext cx="5359400" cy="16389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E30E54-2F07-9B40-AFF4-01DDDC98D543}"/>
              </a:ext>
            </a:extLst>
          </p:cNvPr>
          <p:cNvGrpSpPr/>
          <p:nvPr/>
        </p:nvGrpSpPr>
        <p:grpSpPr>
          <a:xfrm>
            <a:off x="883008" y="3639586"/>
            <a:ext cx="2717250" cy="1097248"/>
            <a:chOff x="311700" y="3638550"/>
            <a:chExt cx="2717250" cy="1097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EF7088-10AA-FD48-BACD-2D55B3CA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700" y="3638550"/>
              <a:ext cx="2717250" cy="7894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CA822B-1BEF-B743-A8B8-0E819C2AA40C}"/>
                </a:ext>
              </a:extLst>
            </p:cNvPr>
            <p:cNvSpPr txBox="1"/>
            <p:nvPr/>
          </p:nvSpPr>
          <p:spPr>
            <a:xfrm>
              <a:off x="1199482" y="442802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6"/>
                </a:rPr>
                <a:t>Safety</a:t>
              </a:r>
              <a:endParaRPr lang="en-RU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AF01C0-4C22-F249-8DE2-94F12EA98EA7}"/>
              </a:ext>
            </a:extLst>
          </p:cNvPr>
          <p:cNvGrpSpPr/>
          <p:nvPr/>
        </p:nvGrpSpPr>
        <p:grpSpPr>
          <a:xfrm>
            <a:off x="4997450" y="3794510"/>
            <a:ext cx="1676400" cy="941288"/>
            <a:chOff x="4959350" y="3640621"/>
            <a:chExt cx="1676400" cy="9412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F531E8-B620-AE45-BB73-ADDE0E13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350" y="3640621"/>
              <a:ext cx="1676400" cy="787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75311D-E06E-3B4B-80C7-9F6F2FE66D9C}"/>
                </a:ext>
              </a:extLst>
            </p:cNvPr>
            <p:cNvSpPr txBox="1"/>
            <p:nvPr/>
          </p:nvSpPr>
          <p:spPr>
            <a:xfrm>
              <a:off x="5505643" y="4274132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hlinkClick r:id="rId8"/>
                </a:rPr>
                <a:t>Snyk</a:t>
              </a:r>
              <a:endParaRPr lang="en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71781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7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7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79175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 dirty="0">
                <a:latin typeface="Roboto"/>
                <a:ea typeface="Roboto"/>
                <a:cs typeface="Roboto"/>
                <a:sym typeface="Roboto"/>
              </a:rPr>
              <a:t>Зависимости</a:t>
            </a:r>
            <a:endParaRPr lang="en-US" sz="4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Воспроизводимый код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33B27-E3B2-CC4A-812D-CA3E238CD332}"/>
              </a:ext>
            </a:extLst>
          </p:cNvPr>
          <p:cNvSpPr txBox="1"/>
          <p:nvPr/>
        </p:nvSpPr>
        <p:spPr>
          <a:xfrm>
            <a:off x="195949" y="1437064"/>
            <a:ext cx="4928501" cy="267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ArialMT"/>
              </a:rPr>
              <a:t>Уровни изоляции кода: </a:t>
            </a:r>
            <a:endParaRPr lang="en-US" sz="2400" b="1" dirty="0">
              <a:effectLst/>
              <a:latin typeface="ArialMT"/>
            </a:endParaRPr>
          </a:p>
          <a:p>
            <a:endParaRPr lang="ru-RU" sz="400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ArialMT"/>
              </a:rPr>
              <a:t>виртуальные окружения (</a:t>
            </a:r>
            <a:r>
              <a:rPr lang="en-GB" sz="2400" dirty="0" err="1">
                <a:effectLst/>
                <a:latin typeface="ArialMT"/>
              </a:rPr>
              <a:t>venv</a:t>
            </a:r>
            <a:r>
              <a:rPr lang="en-GB" sz="2400" dirty="0">
                <a:effectLst/>
                <a:latin typeface="ArialMT"/>
              </a:rPr>
              <a:t>) </a:t>
            </a:r>
            <a:endParaRPr lang="en-GB" sz="400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effectLst/>
                <a:latin typeface="ArialMT"/>
              </a:rPr>
              <a:t>conda</a:t>
            </a:r>
            <a:r>
              <a:rPr lang="en-GB" sz="2400" dirty="0">
                <a:effectLst/>
                <a:latin typeface="ArialMT"/>
              </a:rPr>
              <a:t> containers </a:t>
            </a:r>
            <a:endParaRPr lang="en-GB" sz="400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ArialMT"/>
              </a:rPr>
              <a:t>docker containers </a:t>
            </a:r>
            <a:endParaRPr lang="en-GB" sz="4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73C4-8383-C149-906A-B49F488E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1282700"/>
            <a:ext cx="3968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1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3A421-88D0-8682-477F-1BF463B5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Зависимости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8E8B8AF-C6EE-977F-7E34-4D2345237317}"/>
              </a:ext>
            </a:extLst>
          </p:cNvPr>
          <p:cNvSpPr txBox="1"/>
          <p:nvPr/>
        </p:nvSpPr>
        <p:spPr>
          <a:xfrm>
            <a:off x="2181459" y="1044003"/>
            <a:ext cx="40028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rgbClr val="595959"/>
                </a:solidFill>
                <a:latin typeface="Arial"/>
                <a:cs typeface="Arial"/>
              </a:rPr>
              <a:t>pip</a:t>
            </a:r>
            <a:r>
              <a:rPr lang="en-US"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b="1" spc="-5" dirty="0">
                <a:solidFill>
                  <a:srgbClr val="595959"/>
                </a:solidFill>
                <a:latin typeface="Arial"/>
                <a:cs typeface="Arial"/>
              </a:rPr>
              <a:t>install</a:t>
            </a:r>
            <a:r>
              <a:rPr lang="en-US"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595959"/>
                </a:solidFill>
                <a:latin typeface="Arial"/>
                <a:cs typeface="Arial"/>
              </a:rPr>
              <a:t>-r</a:t>
            </a:r>
            <a:r>
              <a:rPr lang="en-US"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b="1" spc="-5" dirty="0">
                <a:solidFill>
                  <a:srgbClr val="595959"/>
                </a:solidFill>
                <a:latin typeface="Arial"/>
                <a:cs typeface="Arial"/>
              </a:rPr>
              <a:t>requirements.txt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152C5DAD-DA21-AB63-C906-19F942B7E0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396" y="1465259"/>
            <a:ext cx="5724125" cy="263423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421613AC-6BBF-DF45-9F7E-519D6E667F46}"/>
              </a:ext>
            </a:extLst>
          </p:cNvPr>
          <p:cNvSpPr txBox="1"/>
          <p:nvPr/>
        </p:nvSpPr>
        <p:spPr>
          <a:xfrm>
            <a:off x="1162184" y="4296283"/>
            <a:ext cx="563633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rgbClr val="FF0000"/>
                </a:solidFill>
                <a:latin typeface="Arial"/>
                <a:cs typeface="Arial"/>
              </a:rPr>
              <a:t>pip</a:t>
            </a:r>
            <a:r>
              <a:rPr lang="en-US" sz="18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800" b="1" spc="-5" dirty="0">
                <a:solidFill>
                  <a:srgbClr val="FF0000"/>
                </a:solidFill>
                <a:latin typeface="Arial"/>
                <a:cs typeface="Arial"/>
              </a:rPr>
              <a:t>не проверяет конфликты зависимостей!</a:t>
            </a:r>
            <a:endParaRPr lang="en-US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350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4D80A-3802-B968-0C72-FAE2736E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окружения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54221456-D3BB-35C8-3E9F-9B62A8A1B5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3242" y="1787008"/>
            <a:ext cx="4777515" cy="302576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6C20F129-8220-C6C9-FD03-D8A1BCB5CED9}"/>
              </a:ext>
            </a:extLst>
          </p:cNvPr>
          <p:cNvSpPr txBox="1"/>
          <p:nvPr/>
        </p:nvSpPr>
        <p:spPr>
          <a:xfrm>
            <a:off x="3064551" y="1426624"/>
            <a:ext cx="30148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rgbClr val="595959"/>
                </a:solidFill>
                <a:latin typeface="Arial"/>
                <a:cs typeface="Arial"/>
              </a:rPr>
              <a:t>python3.6 -m </a:t>
            </a:r>
            <a:r>
              <a:rPr lang="en-US" sz="1800" b="1" spc="-5" dirty="0" err="1">
                <a:solidFill>
                  <a:srgbClr val="595959"/>
                </a:solidFill>
                <a:latin typeface="Arial"/>
                <a:cs typeface="Arial"/>
              </a:rPr>
              <a:t>venv</a:t>
            </a:r>
            <a:r>
              <a:rPr lang="en-US" sz="1800" b="1" spc="-5" dirty="0">
                <a:solidFill>
                  <a:srgbClr val="595959"/>
                </a:solidFill>
                <a:latin typeface="Arial"/>
                <a:cs typeface="Arial"/>
              </a:rPr>
              <a:t> venv36</a:t>
            </a:r>
          </a:p>
        </p:txBody>
      </p:sp>
    </p:spTree>
    <p:extLst>
      <p:ext uri="{BB962C8B-B14F-4D97-AF65-F5344CB8AC3E}">
        <p14:creationId xmlns:p14="http://schemas.microsoft.com/office/powerpoint/2010/main" val="4198040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D5FB1-5F49-1AF3-4941-45B80382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28D-F8A5-09A0-D0D2-D7ADAF74CDFC}"/>
              </a:ext>
            </a:extLst>
          </p:cNvPr>
          <p:cNvSpPr txBox="1"/>
          <p:nvPr/>
        </p:nvSpPr>
        <p:spPr>
          <a:xfrm>
            <a:off x="500550" y="991808"/>
            <a:ext cx="200406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5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-US" sz="1600" b="1" spc="-5" dirty="0" err="1">
                <a:latin typeface="Arial"/>
                <a:cs typeface="Arial"/>
              </a:rPr>
              <a:t>venv</a:t>
            </a:r>
            <a:endParaRPr lang="en-US" sz="1600" dirty="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-US" sz="1600" b="1" spc="-5" dirty="0" err="1">
                <a:latin typeface="Arial"/>
                <a:cs typeface="Arial"/>
              </a:rPr>
              <a:t>pipenv</a:t>
            </a:r>
            <a:endParaRPr lang="en-US" sz="1600" dirty="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54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-US" sz="1600" b="1" spc="-5" dirty="0" err="1">
                <a:latin typeface="Arial"/>
                <a:cs typeface="Arial"/>
              </a:rPr>
              <a:t>Conda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219DB90-357E-8665-F33C-AF411E64F8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885" y="2184442"/>
            <a:ext cx="5900230" cy="26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91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C7A38-B8B7-DABF-286B-6A445FBA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Инструмент</a:t>
            </a:r>
            <a:r>
              <a:rPr lang="sv-SE" dirty="0"/>
              <a:t> Docker</a:t>
            </a:r>
            <a:endParaRPr lang="ru-RU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4FCC541-D3A4-E25E-A548-114AB4F2D24D}"/>
              </a:ext>
            </a:extLst>
          </p:cNvPr>
          <p:cNvSpPr txBox="1"/>
          <p:nvPr/>
        </p:nvSpPr>
        <p:spPr>
          <a:xfrm>
            <a:off x="500550" y="1296589"/>
            <a:ext cx="7782390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</a:pPr>
            <a:r>
              <a:rPr sz="1500" spc="-25" dirty="0">
                <a:latin typeface="Roboto"/>
                <a:cs typeface="Roboto"/>
              </a:rPr>
              <a:t>Главная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идея: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пусть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5" dirty="0">
                <a:latin typeface="Roboto"/>
                <a:cs typeface="Roboto"/>
              </a:rPr>
              <a:t>окружение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spc="-5" dirty="0">
                <a:latin typeface="Roboto"/>
                <a:cs typeface="Roboto"/>
              </a:rPr>
              <a:t>на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компьютере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40" dirty="0">
                <a:latin typeface="Roboto"/>
                <a:cs typeface="Roboto"/>
              </a:rPr>
              <a:t>будет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таким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spc="15" dirty="0">
                <a:latin typeface="Roboto"/>
                <a:cs typeface="Roboto"/>
              </a:rPr>
              <a:t>же,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как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5" dirty="0">
                <a:latin typeface="Roboto"/>
                <a:cs typeface="Roboto"/>
              </a:rPr>
              <a:t>на</a:t>
            </a:r>
            <a:r>
              <a:rPr sz="1500" spc="35" dirty="0">
                <a:latin typeface="Roboto"/>
                <a:cs typeface="Roboto"/>
              </a:rPr>
              <a:t> </a:t>
            </a:r>
            <a:r>
              <a:rPr sz="1500" spc="-15" dirty="0" err="1">
                <a:latin typeface="Roboto"/>
                <a:cs typeface="Roboto"/>
              </a:rPr>
              <a:t>продакшене</a:t>
            </a:r>
            <a:r>
              <a:rPr sz="1500" spc="-15" dirty="0">
                <a:latin typeface="Roboto"/>
                <a:cs typeface="Roboto"/>
              </a:rPr>
              <a:t>.</a:t>
            </a:r>
            <a:endParaRPr sz="15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latin typeface="Roboto"/>
                <a:cs typeface="Roboto"/>
              </a:rPr>
              <a:t>Пример:</a:t>
            </a:r>
            <a:r>
              <a:rPr sz="1500" spc="-25" dirty="0">
                <a:latin typeface="Roboto"/>
                <a:cs typeface="Roboto"/>
              </a:rPr>
              <a:t> </a:t>
            </a:r>
            <a:r>
              <a:rPr sz="15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Roboto"/>
                <a:cs typeface="Roboto"/>
                <a:hlinkClick r:id="rId2"/>
              </a:rPr>
              <a:t>https://github.com/btseytlin/celery_dao</a:t>
            </a:r>
            <a:endParaRPr sz="15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500" spc="-15" dirty="0">
                <a:latin typeface="Roboto"/>
                <a:cs typeface="Roboto"/>
              </a:rPr>
              <a:t>Докер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позволяет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упаковать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5" dirty="0">
                <a:latin typeface="Roboto"/>
                <a:cs typeface="Roboto"/>
              </a:rPr>
              <a:t>сервис</a:t>
            </a:r>
            <a:r>
              <a:rPr sz="1500" dirty="0">
                <a:latin typeface="Roboto"/>
                <a:cs typeface="Roboto"/>
              </a:rPr>
              <a:t> в </a:t>
            </a:r>
            <a:r>
              <a:rPr sz="1500" spc="-15" dirty="0">
                <a:latin typeface="Roboto"/>
                <a:cs typeface="Roboto"/>
              </a:rPr>
              <a:t>контейнер.</a:t>
            </a:r>
            <a:endParaRPr sz="15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Aft>
                <a:spcPts val="1200"/>
              </a:spcAft>
            </a:pPr>
            <a:r>
              <a:rPr sz="1500" spc="-15" dirty="0">
                <a:latin typeface="Roboto"/>
                <a:cs typeface="Roboto"/>
              </a:rPr>
              <a:t>Контейнер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ведет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себя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как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5" dirty="0">
                <a:latin typeface="Roboto"/>
                <a:cs typeface="Roboto"/>
              </a:rPr>
              <a:t>маленькая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виртуальная</a:t>
            </a:r>
            <a:r>
              <a:rPr sz="1500" spc="-5" dirty="0">
                <a:latin typeface="Roboto"/>
                <a:cs typeface="Roboto"/>
              </a:rPr>
              <a:t> машина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245" dirty="0">
                <a:latin typeface="Roboto"/>
                <a:cs typeface="Roboto"/>
              </a:rPr>
              <a:t>-</a:t>
            </a:r>
            <a:r>
              <a:rPr sz="1500" spc="-200" dirty="0">
                <a:latin typeface="Roboto"/>
                <a:cs typeface="Roboto"/>
              </a:rPr>
              <a:t> </a:t>
            </a:r>
            <a:r>
              <a:rPr lang="ru-RU" sz="1500" spc="-200" dirty="0">
                <a:latin typeface="Roboto"/>
                <a:cs typeface="Roboto"/>
              </a:rPr>
              <a:t> </a:t>
            </a:r>
            <a:r>
              <a:rPr sz="1500" spc="-10" dirty="0" err="1">
                <a:latin typeface="Roboto"/>
                <a:cs typeface="Roboto"/>
              </a:rPr>
              <a:t>своя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OS.</a:t>
            </a:r>
            <a:endParaRPr sz="1500" dirty="0">
              <a:latin typeface="Roboto"/>
              <a:cs typeface="Roboto"/>
            </a:endParaRPr>
          </a:p>
          <a:p>
            <a:pPr marL="12700" marR="385445">
              <a:lnSpc>
                <a:spcPct val="100000"/>
              </a:lnSpc>
              <a:spcBef>
                <a:spcPts val="5"/>
              </a:spcBef>
            </a:pPr>
            <a:r>
              <a:rPr sz="1500" spc="-30" dirty="0">
                <a:latin typeface="Roboto"/>
                <a:cs typeface="Roboto"/>
              </a:rPr>
              <a:t>Это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позволяет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контролировать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не </a:t>
            </a:r>
            <a:r>
              <a:rPr sz="1500" spc="-15" dirty="0">
                <a:latin typeface="Roboto"/>
                <a:cs typeface="Roboto"/>
              </a:rPr>
              <a:t>только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spc="-25" dirty="0">
                <a:latin typeface="Roboto"/>
                <a:cs typeface="Roboto"/>
              </a:rPr>
              <a:t>Python</a:t>
            </a:r>
            <a:r>
              <a:rPr sz="1500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зависимости,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но </a:t>
            </a:r>
            <a:r>
              <a:rPr sz="1500" spc="10" dirty="0">
                <a:latin typeface="Roboto"/>
                <a:cs typeface="Roboto"/>
              </a:rPr>
              <a:t>и</a:t>
            </a:r>
            <a:r>
              <a:rPr sz="1500" spc="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системные </a:t>
            </a:r>
            <a:r>
              <a:rPr sz="1500" spc="-335" dirty="0">
                <a:latin typeface="Roboto"/>
                <a:cs typeface="Roboto"/>
              </a:rPr>
              <a:t> </a:t>
            </a:r>
            <a:r>
              <a:rPr sz="1500" spc="-10" dirty="0">
                <a:latin typeface="Roboto"/>
                <a:cs typeface="Roboto"/>
              </a:rPr>
              <a:t>зависимости, </a:t>
            </a:r>
            <a:r>
              <a:rPr sz="1500" spc="10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даже </a:t>
            </a:r>
            <a:r>
              <a:rPr sz="1500" spc="5" dirty="0">
                <a:latin typeface="Roboto"/>
                <a:cs typeface="Roboto"/>
              </a:rPr>
              <a:t>внешние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зависимости.</a:t>
            </a:r>
            <a:endParaRPr sz="1500" dirty="0">
              <a:latin typeface="Roboto"/>
              <a:cs typeface="Roboto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AFDE48F-A4AE-5B0E-8605-EFAFD9ABF9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069" y="2758008"/>
            <a:ext cx="2383081" cy="20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472" name="Google Shape;47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 dirty="0">
                <a:latin typeface="Roboto"/>
                <a:ea typeface="Roboto"/>
                <a:cs typeface="Roboto"/>
                <a:sym typeface="Roboto"/>
              </a:rPr>
              <a:t>Хранение кода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47959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Где хранить исходный код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409E-0866-8047-81B1-EE91A9B4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02"/>
            <a:ext cx="2800350" cy="157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AF1C0-C4A2-AD4D-BB50-A1469239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24" y="996416"/>
            <a:ext cx="2292476" cy="20769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7391C3-FBC4-E748-AC51-B86029CE6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0225" y="1021287"/>
            <a:ext cx="3228975" cy="2152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139BF-5547-1E4A-A3CF-682C55CC4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38" y="3339216"/>
            <a:ext cx="1802541" cy="1638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E1F1A-DD6D-EF4A-84C4-6DCA9E9B986D}"/>
              </a:ext>
            </a:extLst>
          </p:cNvPr>
          <p:cNvGrpSpPr/>
          <p:nvPr/>
        </p:nvGrpSpPr>
        <p:grpSpPr>
          <a:xfrm>
            <a:off x="2434185" y="3256023"/>
            <a:ext cx="2503951" cy="1339850"/>
            <a:chOff x="1866900" y="2895599"/>
            <a:chExt cx="2503951" cy="133985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62BC3A8-0162-B341-B355-6B7188B5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66900" y="2895599"/>
              <a:ext cx="1339850" cy="1339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9AED2F-90F3-7048-8E46-87959BD594AA}"/>
                </a:ext>
              </a:extLst>
            </p:cNvPr>
            <p:cNvSpPr txBox="1"/>
            <p:nvPr/>
          </p:nvSpPr>
          <p:spPr>
            <a:xfrm>
              <a:off x="3206750" y="3273136"/>
              <a:ext cx="11641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U" sz="3200" dirty="0"/>
                <a:t>Gitea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42F1D67-2E1C-9F4B-91E4-9CC85E7E9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3720860"/>
            <a:ext cx="3576509" cy="875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9E04E1-164B-8B45-B50B-CD62AF76F6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804" t="17585" r="7628" b="16071"/>
          <a:stretch/>
        </p:blipFill>
        <p:spPr>
          <a:xfrm>
            <a:off x="4931912" y="2908299"/>
            <a:ext cx="4129538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09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Изменения в исходном коде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F3D02-34D3-884F-9E42-C3BA7902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114749"/>
            <a:ext cx="4273296" cy="14535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3DE698-E833-A24E-9864-E6FCEFBAE917}"/>
              </a:ext>
            </a:extLst>
          </p:cNvPr>
          <p:cNvGrpSpPr/>
          <p:nvPr/>
        </p:nvGrpSpPr>
        <p:grpSpPr>
          <a:xfrm>
            <a:off x="6019760" y="1244999"/>
            <a:ext cx="1553630" cy="1504877"/>
            <a:chOff x="6252346" y="994965"/>
            <a:chExt cx="1135106" cy="10484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2CD439-8654-8940-9C55-9C0A78DA5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26" r="27185" b="31303"/>
            <a:stretch/>
          </p:blipFill>
          <p:spPr>
            <a:xfrm>
              <a:off x="6407150" y="994965"/>
              <a:ext cx="825500" cy="7385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8FC47A-1951-BD47-8E6E-32699476BA5F}"/>
                </a:ext>
              </a:extLst>
            </p:cNvPr>
            <p:cNvSpPr txBox="1"/>
            <p:nvPr/>
          </p:nvSpPr>
          <p:spPr>
            <a:xfrm>
              <a:off x="6252346" y="1786065"/>
              <a:ext cx="1135106" cy="25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RU" sz="1800" b="1" dirty="0">
                  <a:latin typeface="Adelle Sans Devanagari" panose="02000503000000020004" pitchFamily="2" charset="-78"/>
                  <a:cs typeface="Adelle Sans Devanagari" panose="02000503000000020004" pitchFamily="2" charset="-78"/>
                </a:rPr>
                <a:t>GitHub Issue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FF20AF-0BA6-4443-AFCC-4B6EDC55A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46" y="2130510"/>
            <a:ext cx="2838576" cy="2571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690D0-1033-9045-916C-149166051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2571750"/>
            <a:ext cx="1409700" cy="140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01128-90A5-244B-AF0C-FF3F53417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6100" y="3073400"/>
            <a:ext cx="279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5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b="1" dirty="0">
                <a:latin typeface="Roboto"/>
                <a:ea typeface="Roboto"/>
                <a:cs typeface="Roboto"/>
                <a:sym typeface="Roboto"/>
              </a:rPr>
              <a:t>Структура проекта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2589412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C7A38-B8B7-DABF-286B-6A445FBA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Что-то такое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A635E8F-902C-D62B-79DC-684C903751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08" y="1426624"/>
            <a:ext cx="7794184" cy="32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42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78FC-8623-F1D9-A4DA-DEE0DFF2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04864-F15D-25BF-8EB0-7BFDF48C7CBF}"/>
              </a:ext>
            </a:extLst>
          </p:cNvPr>
          <p:cNvSpPr txBox="1"/>
          <p:nvPr/>
        </p:nvSpPr>
        <p:spPr>
          <a:xfrm>
            <a:off x="4062919" y="1359374"/>
            <a:ext cx="4572000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>
              <a:lnSpc>
                <a:spcPct val="100000"/>
              </a:lnSpc>
              <a:spcBef>
                <a:spcPts val="100"/>
              </a:spcBef>
            </a:pPr>
            <a:r>
              <a:rPr lang="en-US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https://drivendata.github.io/cookiecutter-data-science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https://github.com/drivendata/cookiecutter-data-science</a:t>
            </a:r>
            <a:endParaRPr lang="en-US" sz="14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221E4-8F05-0F4C-808F-191B7219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0" y="1020223"/>
            <a:ext cx="2849322" cy="142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E23C5-8470-9F46-AE1F-447B04C24C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24" t="30176" r="32885" b="31112"/>
          <a:stretch/>
        </p:blipFill>
        <p:spPr>
          <a:xfrm>
            <a:off x="578140" y="2746088"/>
            <a:ext cx="2937753" cy="9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4E14F6-2DDD-624A-9F45-7EB3A8751165}"/>
              </a:ext>
            </a:extLst>
          </p:cNvPr>
          <p:cNvSpPr txBox="1"/>
          <p:nvPr/>
        </p:nvSpPr>
        <p:spPr>
          <a:xfrm>
            <a:off x="4062919" y="3134382"/>
            <a:ext cx="4134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6"/>
              </a:rPr>
              <a:t>https://docs.kedro.org/en/stable/index.html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30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Карта курса</a:t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Advanced Machine Learning. AutoML</a:t>
            </a:r>
            <a:endParaRPr sz="16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1897875" y="163827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5205883" y="1847803"/>
            <a:ext cx="220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Временные ряды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1116500" y="3022738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Графы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840300" y="2778634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системы. Задача ранжирования</a:t>
            </a:r>
            <a:endParaRPr sz="11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34"/>
          <p:cNvCxnSpPr>
            <a:stCxn id="179" idx="3"/>
            <a:endCxn id="180" idx="1"/>
          </p:cNvCxnSpPr>
          <p:nvPr/>
        </p:nvCxnSpPr>
        <p:spPr>
          <a:xfrm>
            <a:off x="4371075" y="1927925"/>
            <a:ext cx="834900" cy="2094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4" name="Google Shape;184;p34"/>
          <p:cNvCxnSpPr>
            <a:stCxn id="178" idx="1"/>
            <a:endCxn id="179" idx="1"/>
          </p:cNvCxnSpPr>
          <p:nvPr/>
        </p:nvCxnSpPr>
        <p:spPr>
          <a:xfrm flipH="1">
            <a:off x="1898001" y="916975"/>
            <a:ext cx="3907200" cy="1011000"/>
          </a:xfrm>
          <a:prstGeom prst="curvedConnector3">
            <a:avLst>
              <a:gd name="adj1" fmla="val 10609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Google Shape;185;p34"/>
          <p:cNvSpPr/>
          <p:nvPr/>
        </p:nvSpPr>
        <p:spPr>
          <a:xfrm>
            <a:off x="1501750" y="403160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Bayesian Learning, PyMC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34"/>
          <p:cNvCxnSpPr>
            <a:stCxn id="180" idx="3"/>
            <a:endCxn id="182" idx="3"/>
          </p:cNvCxnSpPr>
          <p:nvPr/>
        </p:nvCxnSpPr>
        <p:spPr>
          <a:xfrm>
            <a:off x="7409083" y="2137453"/>
            <a:ext cx="904500" cy="930900"/>
          </a:xfrm>
          <a:prstGeom prst="curvedConnector3">
            <a:avLst>
              <a:gd name="adj1" fmla="val 12631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34"/>
          <p:cNvCxnSpPr>
            <a:stCxn id="182" idx="1"/>
            <a:endCxn id="181" idx="3"/>
          </p:cNvCxnSpPr>
          <p:nvPr/>
        </p:nvCxnSpPr>
        <p:spPr>
          <a:xfrm flipH="1">
            <a:off x="4087100" y="3068284"/>
            <a:ext cx="1753200" cy="24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8" name="Google Shape;188;p34"/>
          <p:cNvCxnSpPr>
            <a:stCxn id="181" idx="1"/>
            <a:endCxn id="185" idx="1"/>
          </p:cNvCxnSpPr>
          <p:nvPr/>
        </p:nvCxnSpPr>
        <p:spPr>
          <a:xfrm>
            <a:off x="1116500" y="3312388"/>
            <a:ext cx="385200" cy="1008900"/>
          </a:xfrm>
          <a:prstGeom prst="curvedConnector3">
            <a:avLst>
              <a:gd name="adj1" fmla="val -6181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9" name="Google Shape;189;p34"/>
          <p:cNvSpPr/>
          <p:nvPr/>
        </p:nvSpPr>
        <p:spPr>
          <a:xfrm>
            <a:off x="5083000" y="4031600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3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0" name="Google Shape;190;p34"/>
          <p:cNvCxnSpPr>
            <a:stCxn id="185" idx="3"/>
            <a:endCxn id="189" idx="1"/>
          </p:cNvCxnSpPr>
          <p:nvPr/>
        </p:nvCxnSpPr>
        <p:spPr>
          <a:xfrm>
            <a:off x="4585450" y="4321250"/>
            <a:ext cx="49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D6148-C792-9548-B993-93F848A6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21" y="921548"/>
            <a:ext cx="5667329" cy="413940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229D4-E432-994F-A87C-CECAA7CAC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12" b="25900"/>
          <a:stretch/>
        </p:blipFill>
        <p:spPr>
          <a:xfrm>
            <a:off x="448438" y="89036"/>
            <a:ext cx="3540990" cy="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3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CEDE-2965-9142-A007-F7789C4E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89026"/>
            <a:ext cx="6363396" cy="397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A1DA8-1FB9-EA4F-817D-C12C9F2D0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12" b="25900"/>
          <a:stretch/>
        </p:blipFill>
        <p:spPr>
          <a:xfrm>
            <a:off x="448438" y="82551"/>
            <a:ext cx="3540990" cy="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2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D77FF-DC04-C94C-823A-52FFEC21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4" t="30176" r="32885" b="31112"/>
          <a:stretch/>
        </p:blipFill>
        <p:spPr>
          <a:xfrm>
            <a:off x="124182" y="0"/>
            <a:ext cx="2937753" cy="970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46B17-A41C-F647-8325-FE1F9C69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367"/>
            <a:ext cx="9144000" cy="181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34BF5-F872-6745-86C6-84CC43636E8D}"/>
              </a:ext>
            </a:extLst>
          </p:cNvPr>
          <p:cNvSpPr txBox="1"/>
          <p:nvPr/>
        </p:nvSpPr>
        <p:spPr>
          <a:xfrm>
            <a:off x="726332" y="3320374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Гибкая настройка конфигурации проекта на основе шаблонов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163170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472" name="Google Shape;47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3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8442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0080C-B918-8106-E912-483823A9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Повторим основные мысли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7236ABF-2A39-AC83-2F5F-806232A0FC05}"/>
              </a:ext>
            </a:extLst>
          </p:cNvPr>
          <p:cNvSpPr txBox="1"/>
          <p:nvPr/>
        </p:nvSpPr>
        <p:spPr>
          <a:xfrm>
            <a:off x="500550" y="1202813"/>
            <a:ext cx="5169853" cy="3609963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1270"/>
              </a:spcBef>
              <a:buAutoNum type="arabicPeriod"/>
              <a:tabLst>
                <a:tab pos="449580" algn="l"/>
                <a:tab pos="450215" algn="l"/>
              </a:tabLst>
            </a:pP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Пишите</a:t>
            </a:r>
            <a:r>
              <a:rPr sz="1600" b="1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читабельный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70" dirty="0">
                <a:solidFill>
                  <a:schemeClr val="tx1"/>
                </a:solidFill>
                <a:latin typeface="Roboto"/>
                <a:cs typeface="Roboto"/>
              </a:rPr>
              <a:t>код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449580" indent="-437515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49580" algn="l"/>
                <a:tab pos="450215" algn="l"/>
              </a:tabLst>
            </a:pP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Jupyter-ом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10" dirty="0">
                <a:solidFill>
                  <a:schemeClr val="tx1"/>
                </a:solidFill>
                <a:latin typeface="Roboto"/>
                <a:cs typeface="Roboto"/>
              </a:rPr>
              <a:t>всё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15" dirty="0">
                <a:solidFill>
                  <a:schemeClr val="tx1"/>
                </a:solidFill>
                <a:latin typeface="Roboto"/>
                <a:cs typeface="Roboto"/>
              </a:rPr>
              <a:t>не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ограничивается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449580" indent="-437515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49580" algn="l"/>
                <a:tab pos="450215" algn="l"/>
              </a:tabLst>
            </a:pP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Дробите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70" dirty="0">
                <a:solidFill>
                  <a:schemeClr val="tx1"/>
                </a:solidFill>
                <a:latin typeface="Roboto"/>
                <a:cs typeface="Roboto"/>
              </a:rPr>
              <a:t>код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на 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куски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5" dirty="0">
                <a:solidFill>
                  <a:schemeClr val="tx1"/>
                </a:solidFill>
                <a:latin typeface="Roboto"/>
                <a:cs typeface="Roboto"/>
              </a:rPr>
              <a:t>и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 пишите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тесты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449580" indent="-437515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49580" algn="l"/>
                <a:tab pos="450215" algn="l"/>
              </a:tabLst>
            </a:pPr>
            <a:r>
              <a:rPr sz="1600" b="1" dirty="0">
                <a:solidFill>
                  <a:schemeClr val="tx1"/>
                </a:solidFill>
                <a:latin typeface="Roboto"/>
                <a:cs typeface="Roboto"/>
              </a:rPr>
              <a:t>Фиксируйте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зависимости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906780" lvl="1" indent="-428625">
              <a:lnSpc>
                <a:spcPct val="100000"/>
              </a:lnSpc>
              <a:spcBef>
                <a:spcPts val="1170"/>
              </a:spcBef>
              <a:buAutoNum type="alphaLcPeriod"/>
              <a:tabLst>
                <a:tab pos="906780" algn="l"/>
                <a:tab pos="907415" algn="l"/>
              </a:tabLst>
            </a:pPr>
            <a:r>
              <a:rPr sz="1600" b="1" spc="-55" dirty="0">
                <a:solidFill>
                  <a:schemeClr val="tx1"/>
                </a:solidFill>
                <a:latin typeface="Roboto"/>
                <a:cs typeface="Roboto"/>
              </a:rPr>
              <a:t>Lvl</a:t>
            </a:r>
            <a:r>
              <a:rPr sz="1600" b="1" spc="-3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dirty="0">
                <a:solidFill>
                  <a:schemeClr val="tx1"/>
                </a:solidFill>
                <a:latin typeface="Roboto"/>
                <a:cs typeface="Roboto"/>
              </a:rPr>
              <a:t>1</a:t>
            </a:r>
            <a:r>
              <a:rPr sz="1600" b="1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crook:</a:t>
            </a:r>
            <a:r>
              <a:rPr sz="1600" b="1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virtual-env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906780" lvl="1" indent="-434975">
              <a:lnSpc>
                <a:spcPct val="100000"/>
              </a:lnSpc>
              <a:spcBef>
                <a:spcPts val="1170"/>
              </a:spcBef>
              <a:buAutoNum type="alphaLcPeriod"/>
              <a:tabLst>
                <a:tab pos="906780" algn="l"/>
                <a:tab pos="907415" algn="l"/>
              </a:tabLst>
            </a:pPr>
            <a:r>
              <a:rPr sz="1600" b="1" spc="-55" dirty="0">
                <a:solidFill>
                  <a:schemeClr val="tx1"/>
                </a:solidFill>
                <a:latin typeface="Roboto"/>
                <a:cs typeface="Roboto"/>
              </a:rPr>
              <a:t>Lvl</a:t>
            </a:r>
            <a:r>
              <a:rPr sz="1600" b="1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100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boss: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dirty="0">
                <a:solidFill>
                  <a:schemeClr val="tx1"/>
                </a:solidFill>
                <a:latin typeface="Roboto"/>
                <a:cs typeface="Roboto"/>
              </a:rPr>
              <a:t>Docker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449580" indent="-437515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49580" algn="l"/>
                <a:tab pos="450215" algn="l"/>
              </a:tabLst>
            </a:pP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Определите 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структуру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 проекта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906780" lvl="1" indent="-428625">
              <a:lnSpc>
                <a:spcPct val="100000"/>
              </a:lnSpc>
              <a:spcBef>
                <a:spcPts val="1170"/>
              </a:spcBef>
              <a:buAutoNum type="alphaLcPeriod"/>
              <a:tabLst>
                <a:tab pos="906780" algn="l"/>
                <a:tab pos="907415" algn="l"/>
              </a:tabLst>
            </a:pPr>
            <a:r>
              <a:rPr sz="1600" b="1" spc="-55" dirty="0">
                <a:solidFill>
                  <a:schemeClr val="tx1"/>
                </a:solidFill>
                <a:latin typeface="Roboto"/>
                <a:cs typeface="Roboto"/>
              </a:rPr>
              <a:t>Lvl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dirty="0">
                <a:solidFill>
                  <a:schemeClr val="tx1"/>
                </a:solidFill>
                <a:latin typeface="Roboto"/>
                <a:cs typeface="Roboto"/>
              </a:rPr>
              <a:t>1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crook: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dirty="0">
                <a:solidFill>
                  <a:schemeClr val="tx1"/>
                </a:solidFill>
                <a:latin typeface="Roboto"/>
                <a:cs typeface="Roboto"/>
              </a:rPr>
              <a:t>cookiecutter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template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  <a:p>
            <a:pPr marL="906780" lvl="1" indent="-434975">
              <a:lnSpc>
                <a:spcPct val="100000"/>
              </a:lnSpc>
              <a:spcBef>
                <a:spcPts val="1170"/>
              </a:spcBef>
              <a:buAutoNum type="alphaLcPeriod"/>
              <a:tabLst>
                <a:tab pos="906780" algn="l"/>
                <a:tab pos="907415" algn="l"/>
              </a:tabLst>
            </a:pP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Level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100</a:t>
            </a:r>
            <a:r>
              <a:rPr sz="1600" b="1" spc="-2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Roboto"/>
                <a:cs typeface="Roboto"/>
              </a:rPr>
              <a:t>boss:</a:t>
            </a:r>
            <a:r>
              <a:rPr sz="1600" b="1" spc="-1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Roboto"/>
                <a:cs typeface="Roboto"/>
              </a:rPr>
              <a:t>Kedro</a:t>
            </a:r>
            <a:endParaRPr sz="1600" dirty="0">
              <a:solidFill>
                <a:schemeClr val="tx1"/>
              </a:solidFill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593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5145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03.11.23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Оптимизация кода,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parallelization, multiprocessing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622300" y="386656"/>
            <a:ext cx="8521700" cy="5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100"/>
              <a:buNone/>
            </a:pPr>
            <a:r>
              <a:rPr lang="ru-RU" b="1"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ru-RU"/>
              <a:t> </a:t>
            </a:r>
            <a:r>
              <a:rPr lang="ru-RU" b="1">
                <a:latin typeface="Roboto"/>
                <a:ea typeface="Roboto"/>
                <a:cs typeface="Roboto"/>
                <a:sym typeface="Roboto"/>
              </a:rPr>
              <a:t>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6" name="Google Shape;196;p35"/>
          <p:cNvGrpSpPr/>
          <p:nvPr/>
        </p:nvGrpSpPr>
        <p:grpSpPr>
          <a:xfrm>
            <a:off x="506363" y="1433463"/>
            <a:ext cx="7568539" cy="829619"/>
            <a:chOff x="2340356" y="1712163"/>
            <a:chExt cx="7568539" cy="1352512"/>
          </a:xfrm>
        </p:grpSpPr>
        <p:sp>
          <p:nvSpPr>
            <p:cNvPr id="197" name="Google Shape;197;p35"/>
            <p:cNvSpPr/>
            <p:nvPr/>
          </p:nvSpPr>
          <p:spPr>
            <a:xfrm>
              <a:off x="2367000" y="1738795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80" extrusionOk="0">
                  <a:moveTo>
                    <a:pt x="7541640" y="0"/>
                  </a:moveTo>
                  <a:lnTo>
                    <a:pt x="0" y="0"/>
                  </a:lnTo>
                  <a:lnTo>
                    <a:pt x="0" y="1325524"/>
                  </a:lnTo>
                  <a:lnTo>
                    <a:pt x="3770998" y="1325524"/>
                  </a:lnTo>
                  <a:lnTo>
                    <a:pt x="7541640" y="1325524"/>
                  </a:lnTo>
                  <a:lnTo>
                    <a:pt x="7541640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2367000" y="1738795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80" extrusionOk="0">
                  <a:moveTo>
                    <a:pt x="3770998" y="1325524"/>
                  </a:moveTo>
                  <a:lnTo>
                    <a:pt x="0" y="1325524"/>
                  </a:lnTo>
                  <a:lnTo>
                    <a:pt x="0" y="0"/>
                  </a:lnTo>
                  <a:lnTo>
                    <a:pt x="7541640" y="0"/>
                  </a:lnTo>
                  <a:lnTo>
                    <a:pt x="7541640" y="1325524"/>
                  </a:lnTo>
                  <a:lnTo>
                    <a:pt x="3770998" y="1325524"/>
                  </a:lnTo>
                  <a:close/>
                </a:path>
              </a:pathLst>
            </a:custGeom>
            <a:noFill/>
            <a:ln w="12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2340356" y="171216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80" extrusionOk="0">
                  <a:moveTo>
                    <a:pt x="7541641" y="0"/>
                  </a:moveTo>
                  <a:lnTo>
                    <a:pt x="0" y="0"/>
                  </a:lnTo>
                  <a:lnTo>
                    <a:pt x="0" y="1325511"/>
                  </a:lnTo>
                  <a:lnTo>
                    <a:pt x="3770998" y="1325511"/>
                  </a:lnTo>
                  <a:lnTo>
                    <a:pt x="7541641" y="1325511"/>
                  </a:lnTo>
                  <a:lnTo>
                    <a:pt x="7541641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2340356" y="171216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80" extrusionOk="0">
                  <a:moveTo>
                    <a:pt x="3770998" y="1325511"/>
                  </a:moveTo>
                  <a:lnTo>
                    <a:pt x="0" y="1325511"/>
                  </a:lnTo>
                  <a:lnTo>
                    <a:pt x="0" y="0"/>
                  </a:lnTo>
                  <a:lnTo>
                    <a:pt x="7541641" y="0"/>
                  </a:lnTo>
                  <a:lnTo>
                    <a:pt x="7541641" y="1325511"/>
                  </a:lnTo>
                  <a:lnTo>
                    <a:pt x="3770998" y="1325511"/>
                  </a:lnTo>
                  <a:close/>
                </a:path>
              </a:pathLst>
            </a:custGeom>
            <a:noFill/>
            <a:ln w="12575" cap="flat" cmpd="sng">
              <a:solidFill>
                <a:srgbClr val="D4DC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35"/>
          <p:cNvSpPr txBox="1"/>
          <p:nvPr/>
        </p:nvSpPr>
        <p:spPr>
          <a:xfrm>
            <a:off x="783165" y="1402925"/>
            <a:ext cx="526158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5400" b="0" i="0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2" name="Google Shape;202;p35"/>
          <p:cNvGrpSpPr/>
          <p:nvPr/>
        </p:nvGrpSpPr>
        <p:grpSpPr>
          <a:xfrm>
            <a:off x="506363" y="2633901"/>
            <a:ext cx="7568539" cy="829627"/>
            <a:chOff x="2340356" y="3304793"/>
            <a:chExt cx="7568539" cy="1352525"/>
          </a:xfrm>
        </p:grpSpPr>
        <p:sp>
          <p:nvSpPr>
            <p:cNvPr id="203" name="Google Shape;203;p35"/>
            <p:cNvSpPr/>
            <p:nvPr/>
          </p:nvSpPr>
          <p:spPr>
            <a:xfrm>
              <a:off x="2367000" y="3331438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7541640" y="0"/>
                  </a:moveTo>
                  <a:lnTo>
                    <a:pt x="0" y="0"/>
                  </a:lnTo>
                  <a:lnTo>
                    <a:pt x="0" y="1325524"/>
                  </a:lnTo>
                  <a:lnTo>
                    <a:pt x="3770998" y="1325524"/>
                  </a:lnTo>
                  <a:lnTo>
                    <a:pt x="7541640" y="1325524"/>
                  </a:lnTo>
                  <a:lnTo>
                    <a:pt x="7541640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2367000" y="3331438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3770998" y="1325524"/>
                  </a:moveTo>
                  <a:lnTo>
                    <a:pt x="0" y="1325524"/>
                  </a:lnTo>
                  <a:lnTo>
                    <a:pt x="0" y="0"/>
                  </a:lnTo>
                  <a:lnTo>
                    <a:pt x="7541640" y="0"/>
                  </a:lnTo>
                  <a:lnTo>
                    <a:pt x="7541640" y="1325524"/>
                  </a:lnTo>
                  <a:lnTo>
                    <a:pt x="3770998" y="1325524"/>
                  </a:lnTo>
                  <a:close/>
                </a:path>
              </a:pathLst>
            </a:custGeom>
            <a:noFill/>
            <a:ln w="12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2340356" y="330479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7541641" y="0"/>
                  </a:moveTo>
                  <a:lnTo>
                    <a:pt x="0" y="0"/>
                  </a:lnTo>
                  <a:lnTo>
                    <a:pt x="0" y="1325524"/>
                  </a:lnTo>
                  <a:lnTo>
                    <a:pt x="3770998" y="1325524"/>
                  </a:lnTo>
                  <a:lnTo>
                    <a:pt x="7541641" y="1325524"/>
                  </a:lnTo>
                  <a:lnTo>
                    <a:pt x="7541641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2340356" y="330479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3770998" y="1325524"/>
                  </a:moveTo>
                  <a:lnTo>
                    <a:pt x="0" y="1325524"/>
                  </a:lnTo>
                  <a:lnTo>
                    <a:pt x="0" y="0"/>
                  </a:lnTo>
                  <a:lnTo>
                    <a:pt x="7541641" y="0"/>
                  </a:lnTo>
                  <a:lnTo>
                    <a:pt x="7541641" y="1325524"/>
                  </a:lnTo>
                  <a:lnTo>
                    <a:pt x="3770998" y="1325524"/>
                  </a:lnTo>
                  <a:close/>
                </a:path>
              </a:pathLst>
            </a:custGeom>
            <a:noFill/>
            <a:ln w="12575" cap="flat" cmpd="sng">
              <a:solidFill>
                <a:srgbClr val="D4DC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5"/>
          <p:cNvSpPr txBox="1"/>
          <p:nvPr/>
        </p:nvSpPr>
        <p:spPr>
          <a:xfrm>
            <a:off x="807914" y="2603363"/>
            <a:ext cx="47666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5400" b="0" i="0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1727240" y="1679909"/>
            <a:ext cx="463800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Изучить текущие подходы в ML проектах</a:t>
            </a:r>
          </a:p>
        </p:txBody>
      </p:sp>
      <p:sp>
        <p:nvSpPr>
          <p:cNvPr id="209" name="Google Shape;209;p35"/>
          <p:cNvSpPr txBox="1"/>
          <p:nvPr/>
        </p:nvSpPr>
        <p:spPr>
          <a:xfrm>
            <a:off x="1727240" y="2880361"/>
            <a:ext cx="557271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Узнать как лучше организовать код ML проектов</a:t>
            </a:r>
          </a:p>
        </p:txBody>
      </p:sp>
      <p:grpSp>
        <p:nvGrpSpPr>
          <p:cNvPr id="2" name="Google Shape;202;p35">
            <a:extLst>
              <a:ext uri="{FF2B5EF4-FFF2-40B4-BE49-F238E27FC236}">
                <a16:creationId xmlns:a16="http://schemas.microsoft.com/office/drawing/2014/main" id="{E6707588-9B57-49F9-ADA7-C2EB57576E1E}"/>
              </a:ext>
            </a:extLst>
          </p:cNvPr>
          <p:cNvGrpSpPr/>
          <p:nvPr/>
        </p:nvGrpSpPr>
        <p:grpSpPr>
          <a:xfrm>
            <a:off x="506363" y="3787465"/>
            <a:ext cx="7568539" cy="829627"/>
            <a:chOff x="2340356" y="3304793"/>
            <a:chExt cx="7568539" cy="1352525"/>
          </a:xfrm>
        </p:grpSpPr>
        <p:sp>
          <p:nvSpPr>
            <p:cNvPr id="3" name="Google Shape;203;p35">
              <a:extLst>
                <a:ext uri="{FF2B5EF4-FFF2-40B4-BE49-F238E27FC236}">
                  <a16:creationId xmlns:a16="http://schemas.microsoft.com/office/drawing/2014/main" id="{224E81C1-3079-1A44-1B44-7D7322C7C58B}"/>
                </a:ext>
              </a:extLst>
            </p:cNvPr>
            <p:cNvSpPr/>
            <p:nvPr/>
          </p:nvSpPr>
          <p:spPr>
            <a:xfrm>
              <a:off x="2367000" y="3331438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7541640" y="0"/>
                  </a:moveTo>
                  <a:lnTo>
                    <a:pt x="0" y="0"/>
                  </a:lnTo>
                  <a:lnTo>
                    <a:pt x="0" y="1325524"/>
                  </a:lnTo>
                  <a:lnTo>
                    <a:pt x="3770998" y="1325524"/>
                  </a:lnTo>
                  <a:lnTo>
                    <a:pt x="7541640" y="1325524"/>
                  </a:lnTo>
                  <a:lnTo>
                    <a:pt x="7541640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04;p35">
              <a:extLst>
                <a:ext uri="{FF2B5EF4-FFF2-40B4-BE49-F238E27FC236}">
                  <a16:creationId xmlns:a16="http://schemas.microsoft.com/office/drawing/2014/main" id="{04535EE3-310D-299C-505A-C564EEC90B2B}"/>
                </a:ext>
              </a:extLst>
            </p:cNvPr>
            <p:cNvSpPr/>
            <p:nvPr/>
          </p:nvSpPr>
          <p:spPr>
            <a:xfrm>
              <a:off x="2367000" y="3331438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3770998" y="1325524"/>
                  </a:moveTo>
                  <a:lnTo>
                    <a:pt x="0" y="1325524"/>
                  </a:lnTo>
                  <a:lnTo>
                    <a:pt x="0" y="0"/>
                  </a:lnTo>
                  <a:lnTo>
                    <a:pt x="7541640" y="0"/>
                  </a:lnTo>
                  <a:lnTo>
                    <a:pt x="7541640" y="1325524"/>
                  </a:lnTo>
                  <a:lnTo>
                    <a:pt x="3770998" y="1325524"/>
                  </a:lnTo>
                  <a:close/>
                </a:path>
              </a:pathLst>
            </a:custGeom>
            <a:noFill/>
            <a:ln w="12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05;p35">
              <a:extLst>
                <a:ext uri="{FF2B5EF4-FFF2-40B4-BE49-F238E27FC236}">
                  <a16:creationId xmlns:a16="http://schemas.microsoft.com/office/drawing/2014/main" id="{949A4BFD-B8D5-5F04-A3AD-14649C08597A}"/>
                </a:ext>
              </a:extLst>
            </p:cNvPr>
            <p:cNvSpPr/>
            <p:nvPr/>
          </p:nvSpPr>
          <p:spPr>
            <a:xfrm>
              <a:off x="2340356" y="330479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7541641" y="0"/>
                  </a:moveTo>
                  <a:lnTo>
                    <a:pt x="0" y="0"/>
                  </a:lnTo>
                  <a:lnTo>
                    <a:pt x="0" y="1325524"/>
                  </a:lnTo>
                  <a:lnTo>
                    <a:pt x="3770998" y="1325524"/>
                  </a:lnTo>
                  <a:lnTo>
                    <a:pt x="7541641" y="1325524"/>
                  </a:lnTo>
                  <a:lnTo>
                    <a:pt x="7541641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6;p35">
              <a:extLst>
                <a:ext uri="{FF2B5EF4-FFF2-40B4-BE49-F238E27FC236}">
                  <a16:creationId xmlns:a16="http://schemas.microsoft.com/office/drawing/2014/main" id="{D241AFBA-0507-EAA0-E3D2-D56142A5B5C6}"/>
                </a:ext>
              </a:extLst>
            </p:cNvPr>
            <p:cNvSpPr/>
            <p:nvPr/>
          </p:nvSpPr>
          <p:spPr>
            <a:xfrm>
              <a:off x="2340356" y="3304793"/>
              <a:ext cx="7541895" cy="1325880"/>
            </a:xfrm>
            <a:custGeom>
              <a:avLst/>
              <a:gdLst/>
              <a:ahLst/>
              <a:cxnLst/>
              <a:rect l="l" t="t" r="r" b="b"/>
              <a:pathLst>
                <a:path w="7541895" h="1325879" extrusionOk="0">
                  <a:moveTo>
                    <a:pt x="3770998" y="1325524"/>
                  </a:moveTo>
                  <a:lnTo>
                    <a:pt x="0" y="1325524"/>
                  </a:lnTo>
                  <a:lnTo>
                    <a:pt x="0" y="0"/>
                  </a:lnTo>
                  <a:lnTo>
                    <a:pt x="7541641" y="0"/>
                  </a:lnTo>
                  <a:lnTo>
                    <a:pt x="7541641" y="1325524"/>
                  </a:lnTo>
                  <a:lnTo>
                    <a:pt x="3770998" y="1325524"/>
                  </a:lnTo>
                  <a:close/>
                </a:path>
              </a:pathLst>
            </a:custGeom>
            <a:noFill/>
            <a:ln w="12575" cap="flat" cmpd="sng">
              <a:solidFill>
                <a:srgbClr val="D4DC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207;p35">
            <a:extLst>
              <a:ext uri="{FF2B5EF4-FFF2-40B4-BE49-F238E27FC236}">
                <a16:creationId xmlns:a16="http://schemas.microsoft.com/office/drawing/2014/main" id="{3EDF2BDC-C95F-A5E1-790A-C320AA4389B0}"/>
              </a:ext>
            </a:extLst>
          </p:cNvPr>
          <p:cNvSpPr txBox="1"/>
          <p:nvPr/>
        </p:nvSpPr>
        <p:spPr>
          <a:xfrm>
            <a:off x="818286" y="3756927"/>
            <a:ext cx="455916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5400" b="0" i="0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209;p35">
            <a:extLst>
              <a:ext uri="{FF2B5EF4-FFF2-40B4-BE49-F238E27FC236}">
                <a16:creationId xmlns:a16="http://schemas.microsoft.com/office/drawing/2014/main" id="{658F0493-BC9E-D3F5-D1C4-D0B76D3022B0}"/>
              </a:ext>
            </a:extLst>
          </p:cNvPr>
          <p:cNvSpPr txBox="1"/>
          <p:nvPr/>
        </p:nvSpPr>
        <p:spPr>
          <a:xfrm>
            <a:off x="1595142" y="4033925"/>
            <a:ext cx="595371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Получить набор инструментов для будущих проектов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4" name="Google Shape;234;p37"/>
          <p:cNvSpPr/>
          <p:nvPr/>
        </p:nvSpPr>
        <p:spPr>
          <a:xfrm>
            <a:off x="787726" y="1426624"/>
            <a:ext cx="3784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Проблемы обзор инструментов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DS</a:t>
            </a:r>
          </a:p>
        </p:txBody>
      </p:sp>
      <p:sp>
        <p:nvSpPr>
          <p:cNvPr id="235" name="Google Shape;235;p37"/>
          <p:cNvSpPr/>
          <p:nvPr/>
        </p:nvSpPr>
        <p:spPr>
          <a:xfrm>
            <a:off x="788326" y="2016126"/>
            <a:ext cx="37836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practices 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88325" y="2593141"/>
            <a:ext cx="3783071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Полезные инструменты </a:t>
            </a:r>
          </a:p>
        </p:txBody>
      </p:sp>
      <p:sp>
        <p:nvSpPr>
          <p:cNvPr id="237" name="Google Shape;237;p37"/>
          <p:cNvSpPr/>
          <p:nvPr/>
        </p:nvSpPr>
        <p:spPr>
          <a:xfrm>
            <a:off x="787725" y="3170163"/>
            <a:ext cx="3782469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</a:p>
        </p:txBody>
      </p:sp>
      <p:cxnSp>
        <p:nvCxnSpPr>
          <p:cNvPr id="239" name="Google Shape;239;p37"/>
          <p:cNvCxnSpPr>
            <a:cxnSpLocks/>
            <a:stCxn id="234" idx="1"/>
            <a:endCxn id="235" idx="1"/>
          </p:cNvCxnSpPr>
          <p:nvPr/>
        </p:nvCxnSpPr>
        <p:spPr>
          <a:xfrm rot="10800000" flipH="1" flipV="1">
            <a:off x="787726" y="1614724"/>
            <a:ext cx="600" cy="589502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0" name="Google Shape;240;p37"/>
          <p:cNvCxnSpPr>
            <a:cxnSpLocks/>
            <a:stCxn id="235" idx="1"/>
            <a:endCxn id="236" idx="1"/>
          </p:cNvCxnSpPr>
          <p:nvPr/>
        </p:nvCxnSpPr>
        <p:spPr>
          <a:xfrm rot="10800000" flipV="1">
            <a:off x="788326" y="2204225"/>
            <a:ext cx="1" cy="577015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1" name="Google Shape;241;p37"/>
          <p:cNvCxnSpPr>
            <a:cxnSpLocks/>
            <a:stCxn id="236" idx="1"/>
            <a:endCxn id="237" idx="1"/>
          </p:cNvCxnSpPr>
          <p:nvPr/>
        </p:nvCxnSpPr>
        <p:spPr>
          <a:xfrm rot="10800000" flipV="1">
            <a:off x="787725" y="2781241"/>
            <a:ext cx="600" cy="577022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525780" y="396394"/>
            <a:ext cx="854202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400" dirty="0"/>
              <a:t>Что происходит в DS и в чем проблема?</a:t>
            </a:r>
            <a:endParaRPr lang="ru-RU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 spc="-5" dirty="0">
                <a:latin typeface="Arial"/>
                <a:cs typeface="Arial"/>
              </a:rPr>
              <a:t>Языки</a:t>
            </a:r>
            <a:endParaRPr dirty="0"/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54A72D26-4259-1369-1D10-6F65422DC919}"/>
              </a:ext>
            </a:extLst>
          </p:cNvPr>
          <p:cNvGrpSpPr/>
          <p:nvPr/>
        </p:nvGrpSpPr>
        <p:grpSpPr>
          <a:xfrm>
            <a:off x="2191861" y="803199"/>
            <a:ext cx="4760278" cy="3537102"/>
            <a:chOff x="3141543" y="1867396"/>
            <a:chExt cx="6071870" cy="4511675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9CFFA641-EB8F-BF44-6F78-613530096CF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3710" y="3030918"/>
              <a:ext cx="2139570" cy="1208247"/>
            </a:xfrm>
            <a:prstGeom prst="rect">
              <a:avLst/>
            </a:prstGeom>
          </p:spPr>
        </p:pic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7A060AFD-6EC0-22B2-8408-556B7D2038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1543" y="3622635"/>
              <a:ext cx="2462494" cy="1377929"/>
            </a:xfrm>
            <a:prstGeom prst="rect">
              <a:avLst/>
            </a:prstGeom>
          </p:spPr>
        </p:pic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F952DFF8-EC45-D426-9DB5-C929DBEE3DD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786" y="4377816"/>
              <a:ext cx="1445446" cy="1623721"/>
            </a:xfrm>
            <a:prstGeom prst="rect">
              <a:avLst/>
            </a:prstGeom>
          </p:spPr>
        </p:pic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28CC33FD-632F-E7AB-5E3D-2246655D2A4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5565" y="5000564"/>
              <a:ext cx="1377922" cy="1377922"/>
            </a:xfrm>
            <a:prstGeom prst="rect">
              <a:avLst/>
            </a:prstGeom>
          </p:spPr>
        </p:pic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476CFEB3-10C6-ECB3-3ED2-E06F1D1F484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0865" y="1867396"/>
              <a:ext cx="1709971" cy="1709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1413</Words>
  <Application>Microsoft Macintosh PowerPoint</Application>
  <PresentationFormat>On-screen Show (16:9)</PresentationFormat>
  <Paragraphs>286</Paragraphs>
  <Slides>58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Arial MT</vt:lpstr>
      <vt:lpstr>Helvetica Neue</vt:lpstr>
      <vt:lpstr>-apple-system</vt:lpstr>
      <vt:lpstr>CourierNew</vt:lpstr>
      <vt:lpstr>Roboto</vt:lpstr>
      <vt:lpstr>Cambria</vt:lpstr>
      <vt:lpstr>ArialMT</vt:lpstr>
      <vt:lpstr>Times New Roman</vt:lpstr>
      <vt:lpstr>Arial</vt:lpstr>
      <vt:lpstr>Courier New</vt:lpstr>
      <vt:lpstr>Adelle Sans Devanagari</vt:lpstr>
      <vt:lpstr>Google Sans</vt:lpstr>
      <vt:lpstr>Trebuchet MS</vt:lpstr>
      <vt:lpstr>Светлая тема</vt:lpstr>
      <vt:lpstr>Светлая тема</vt:lpstr>
      <vt:lpstr>ML Advanced Production Code проекта на примере задачи классификации/регрессии, Virtual environments, dependency management, pypi/gemfur</vt:lpstr>
      <vt:lpstr>Проверить, идет ли запись</vt:lpstr>
      <vt:lpstr>ML Advanced Production Code.</vt:lpstr>
      <vt:lpstr>Правила вебинара</vt:lpstr>
      <vt:lpstr>Карта курса</vt:lpstr>
      <vt:lpstr>Цели вебинара</vt:lpstr>
      <vt:lpstr>Маршрут вебинара</vt:lpstr>
      <vt:lpstr>Что происходит в DS и в чем проблема?</vt:lpstr>
      <vt:lpstr>Языки</vt:lpstr>
      <vt:lpstr>Прелести Python</vt:lpstr>
      <vt:lpstr>Плюсы и минусы Jupyter Notebook</vt:lpstr>
      <vt:lpstr>Чего бы хотелось? Жизненный цикл в ML</vt:lpstr>
      <vt:lpstr>Инструменты</vt:lpstr>
      <vt:lpstr>Рекомендации для курса</vt:lpstr>
      <vt:lpstr>Центральная проблема мировоззрений</vt:lpstr>
      <vt:lpstr>Характеристики продакшн кода</vt:lpstr>
      <vt:lpstr>Вопросы?</vt:lpstr>
      <vt:lpstr>Читабельный код</vt:lpstr>
      <vt:lpstr>Читабельный код: переменные</vt:lpstr>
      <vt:lpstr>Читабельный код: переменные</vt:lpstr>
      <vt:lpstr>PEP8 is all you need</vt:lpstr>
      <vt:lpstr>Нет портянкам</vt:lpstr>
      <vt:lpstr>Нет портянкам: разбиение на функции</vt:lpstr>
      <vt:lpstr>SOLID: делаем хорошие блоки кода</vt:lpstr>
      <vt:lpstr>Zen of Python</vt:lpstr>
      <vt:lpstr>Как сделать код читабельным в вашем проекте</vt:lpstr>
      <vt:lpstr>Логирование. logging вместо print</vt:lpstr>
      <vt:lpstr>Вопросы?</vt:lpstr>
      <vt:lpstr>Тестирование</vt:lpstr>
      <vt:lpstr>Зачем тесты?</vt:lpstr>
      <vt:lpstr>Важно знать</vt:lpstr>
      <vt:lpstr>Тестирование кода - Pytest</vt:lpstr>
      <vt:lpstr>Тестирование кода</vt:lpstr>
      <vt:lpstr>Тестирование ML - Hypothesis</vt:lpstr>
      <vt:lpstr>Безопасность кода</vt:lpstr>
      <vt:lpstr>Вопросы?</vt:lpstr>
      <vt:lpstr>Зависимости</vt:lpstr>
      <vt:lpstr>Воспроизводимый код</vt:lpstr>
      <vt:lpstr>Зависимости</vt:lpstr>
      <vt:lpstr>Виртуальные окружения</vt:lpstr>
      <vt:lpstr>Инструменты</vt:lpstr>
      <vt:lpstr>Инструмент Docker</vt:lpstr>
      <vt:lpstr>Вопросы?</vt:lpstr>
      <vt:lpstr>Хранение кода</vt:lpstr>
      <vt:lpstr>Где хранить исходный код</vt:lpstr>
      <vt:lpstr>Изменения в исходном коде</vt:lpstr>
      <vt:lpstr>Структура проекта</vt:lpstr>
      <vt:lpstr>Что-то такое</vt:lpstr>
      <vt:lpstr>Организация проекта</vt:lpstr>
      <vt:lpstr>PowerPoint Presentation</vt:lpstr>
      <vt:lpstr>PowerPoint Presentation</vt:lpstr>
      <vt:lpstr>PowerPoint Presentation</vt:lpstr>
      <vt:lpstr>Вопросы?</vt:lpstr>
      <vt:lpstr>Рефлексия</vt:lpstr>
      <vt:lpstr>Повторим основные мысли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Production Code проекта на примере задачи классификации/регрессии, Virtual environments, dependency management, pypi/gemfur</dc:title>
  <cp:lastModifiedBy>Стурейко Игорь Олегович</cp:lastModifiedBy>
  <cp:revision>12</cp:revision>
  <dcterms:modified xsi:type="dcterms:W3CDTF">2023-10-22T14:18:56Z</dcterms:modified>
</cp:coreProperties>
</file>